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7" r:id="rId3"/>
    <p:sldId id="267" r:id="rId4"/>
    <p:sldId id="268" r:id="rId5"/>
    <p:sldId id="270" r:id="rId6"/>
    <p:sldId id="258" r:id="rId7"/>
    <p:sldId id="265" r:id="rId8"/>
    <p:sldId id="266" r:id="rId9"/>
    <p:sldId id="269" r:id="rId10"/>
    <p:sldId id="259" r:id="rId11"/>
    <p:sldId id="260" r:id="rId12"/>
    <p:sldId id="261" r:id="rId13"/>
    <p:sldId id="262" r:id="rId14"/>
    <p:sldId id="263" r:id="rId15"/>
    <p:sldId id="264" r:id="rId16"/>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D3B747-EDF9-4999-96E7-6984020A3926}" type="datetimeFigureOut">
              <a:rPr lang="id-ID" smtClean="0"/>
              <a:t>17/04/2017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C5BD28-DBBA-415E-B646-297FCCFB7BFB}" type="slidenum">
              <a:rPr lang="id-ID" smtClean="0"/>
              <a:t>‹#›</a:t>
            </a:fld>
            <a:endParaRPr lang="id-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9753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D3B747-EDF9-4999-96E7-6984020A3926}" type="datetimeFigureOut">
              <a:rPr lang="id-ID" smtClean="0"/>
              <a:t>17/04/2017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C5BD28-DBBA-415E-B646-297FCCFB7BFB}" type="slidenum">
              <a:rPr lang="id-ID" smtClean="0"/>
              <a:t>‹#›</a:t>
            </a:fld>
            <a:endParaRPr lang="id-ID"/>
          </a:p>
        </p:txBody>
      </p:sp>
    </p:spTree>
    <p:extLst>
      <p:ext uri="{BB962C8B-B14F-4D97-AF65-F5344CB8AC3E}">
        <p14:creationId xmlns:p14="http://schemas.microsoft.com/office/powerpoint/2010/main" val="2371610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D3B747-EDF9-4999-96E7-6984020A3926}" type="datetimeFigureOut">
              <a:rPr lang="id-ID" smtClean="0"/>
              <a:t>17/04/2017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C5BD28-DBBA-415E-B646-297FCCFB7BFB}" type="slidenum">
              <a:rPr lang="id-ID" smtClean="0"/>
              <a:t>‹#›</a:t>
            </a:fld>
            <a:endParaRPr lang="id-ID"/>
          </a:p>
        </p:txBody>
      </p:sp>
    </p:spTree>
    <p:extLst>
      <p:ext uri="{BB962C8B-B14F-4D97-AF65-F5344CB8AC3E}">
        <p14:creationId xmlns:p14="http://schemas.microsoft.com/office/powerpoint/2010/main" val="2450795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D3B747-EDF9-4999-96E7-6984020A3926}" type="datetimeFigureOut">
              <a:rPr lang="id-ID" smtClean="0"/>
              <a:t>17/04/2017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C5BD28-DBBA-415E-B646-297FCCFB7BFB}" type="slidenum">
              <a:rPr lang="id-ID" smtClean="0"/>
              <a:t>‹#›</a:t>
            </a:fld>
            <a:endParaRPr lang="id-ID"/>
          </a:p>
        </p:txBody>
      </p:sp>
    </p:spTree>
    <p:extLst>
      <p:ext uri="{BB962C8B-B14F-4D97-AF65-F5344CB8AC3E}">
        <p14:creationId xmlns:p14="http://schemas.microsoft.com/office/powerpoint/2010/main" val="293360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D3B747-EDF9-4999-96E7-6984020A3926}" type="datetimeFigureOut">
              <a:rPr lang="id-ID" smtClean="0"/>
              <a:t>17/04/2017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4C5BD28-DBBA-415E-B646-297FCCFB7BFB}" type="slidenum">
              <a:rPr lang="id-ID" smtClean="0"/>
              <a:t>‹#›</a:t>
            </a:fld>
            <a:endParaRPr lang="id-ID"/>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323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D3B747-EDF9-4999-96E7-6984020A3926}" type="datetimeFigureOut">
              <a:rPr lang="id-ID" smtClean="0"/>
              <a:t>17/04/2017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4C5BD28-DBBA-415E-B646-297FCCFB7BFB}" type="slidenum">
              <a:rPr lang="id-ID" smtClean="0"/>
              <a:t>‹#›</a:t>
            </a:fld>
            <a:endParaRPr lang="id-ID"/>
          </a:p>
        </p:txBody>
      </p:sp>
    </p:spTree>
    <p:extLst>
      <p:ext uri="{BB962C8B-B14F-4D97-AF65-F5344CB8AC3E}">
        <p14:creationId xmlns:p14="http://schemas.microsoft.com/office/powerpoint/2010/main" val="3495649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D3B747-EDF9-4999-96E7-6984020A3926}" type="datetimeFigureOut">
              <a:rPr lang="id-ID" smtClean="0"/>
              <a:t>17/04/2017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4C5BD28-DBBA-415E-B646-297FCCFB7BFB}" type="slidenum">
              <a:rPr lang="id-ID" smtClean="0"/>
              <a:t>‹#›</a:t>
            </a:fld>
            <a:endParaRPr lang="id-ID"/>
          </a:p>
        </p:txBody>
      </p:sp>
    </p:spTree>
    <p:extLst>
      <p:ext uri="{BB962C8B-B14F-4D97-AF65-F5344CB8AC3E}">
        <p14:creationId xmlns:p14="http://schemas.microsoft.com/office/powerpoint/2010/main" val="652942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D3B747-EDF9-4999-96E7-6984020A3926}" type="datetimeFigureOut">
              <a:rPr lang="id-ID" smtClean="0"/>
              <a:t>17/04/2017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4C5BD28-DBBA-415E-B646-297FCCFB7BFB}" type="slidenum">
              <a:rPr lang="id-ID" smtClean="0"/>
              <a:t>‹#›</a:t>
            </a:fld>
            <a:endParaRPr lang="id-ID"/>
          </a:p>
        </p:txBody>
      </p:sp>
    </p:spTree>
    <p:extLst>
      <p:ext uri="{BB962C8B-B14F-4D97-AF65-F5344CB8AC3E}">
        <p14:creationId xmlns:p14="http://schemas.microsoft.com/office/powerpoint/2010/main" val="1307545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7D3B747-EDF9-4999-96E7-6984020A3926}" type="datetimeFigureOut">
              <a:rPr lang="id-ID" smtClean="0"/>
              <a:t>17/04/2017</a:t>
            </a:fld>
            <a:endParaRPr lang="id-ID"/>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d-ID"/>
          </a:p>
        </p:txBody>
      </p:sp>
      <p:sp>
        <p:nvSpPr>
          <p:cNvPr id="9" name="Slide Number Placeholder 8"/>
          <p:cNvSpPr>
            <a:spLocks noGrp="1"/>
          </p:cNvSpPr>
          <p:nvPr>
            <p:ph type="sldNum" sz="quarter" idx="12"/>
          </p:nvPr>
        </p:nvSpPr>
        <p:spPr/>
        <p:txBody>
          <a:bodyPr/>
          <a:lstStyle/>
          <a:p>
            <a:fld id="{A4C5BD28-DBBA-415E-B646-297FCCFB7BFB}" type="slidenum">
              <a:rPr lang="id-ID" smtClean="0"/>
              <a:t>‹#›</a:t>
            </a:fld>
            <a:endParaRPr lang="id-ID"/>
          </a:p>
        </p:txBody>
      </p:sp>
    </p:spTree>
    <p:extLst>
      <p:ext uri="{BB962C8B-B14F-4D97-AF65-F5344CB8AC3E}">
        <p14:creationId xmlns:p14="http://schemas.microsoft.com/office/powerpoint/2010/main" val="4149373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7D3B747-EDF9-4999-96E7-6984020A3926}" type="datetimeFigureOut">
              <a:rPr lang="id-ID" smtClean="0"/>
              <a:t>17/04/2017</a:t>
            </a:fld>
            <a:endParaRPr lang="id-ID"/>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d-ID"/>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4C5BD28-DBBA-415E-B646-297FCCFB7BFB}" type="slidenum">
              <a:rPr lang="id-ID" smtClean="0"/>
              <a:t>‹#›</a:t>
            </a:fld>
            <a:endParaRPr lang="id-ID"/>
          </a:p>
        </p:txBody>
      </p:sp>
    </p:spTree>
    <p:extLst>
      <p:ext uri="{BB962C8B-B14F-4D97-AF65-F5344CB8AC3E}">
        <p14:creationId xmlns:p14="http://schemas.microsoft.com/office/powerpoint/2010/main" val="1901669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D3B747-EDF9-4999-96E7-6984020A3926}" type="datetimeFigureOut">
              <a:rPr lang="id-ID" smtClean="0"/>
              <a:t>17/04/2017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4C5BD28-DBBA-415E-B646-297FCCFB7BFB}" type="slidenum">
              <a:rPr lang="id-ID" smtClean="0"/>
              <a:t>‹#›</a:t>
            </a:fld>
            <a:endParaRPr lang="id-ID"/>
          </a:p>
        </p:txBody>
      </p:sp>
    </p:spTree>
    <p:extLst>
      <p:ext uri="{BB962C8B-B14F-4D97-AF65-F5344CB8AC3E}">
        <p14:creationId xmlns:p14="http://schemas.microsoft.com/office/powerpoint/2010/main" val="1661926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7D3B747-EDF9-4999-96E7-6984020A3926}" type="datetimeFigureOut">
              <a:rPr lang="id-ID" smtClean="0"/>
              <a:t>17/04/2017</a:t>
            </a:fld>
            <a:endParaRPr lang="id-ID"/>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d-ID"/>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4C5BD28-DBBA-415E-B646-297FCCFB7BFB}" type="slidenum">
              <a:rPr lang="id-ID" smtClean="0"/>
              <a:t>‹#›</a:t>
            </a:fld>
            <a:endParaRPr lang="id-ID"/>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2852656"/>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repository.ui.ac.id/dokumen/lihat/6396.pdf" TargetMode="External"/><Relationship Id="rId2" Type="http://schemas.openxmlformats.org/officeDocument/2006/relationships/hyperlink" Target="https://www.academia.edu/6138333/Konsep_Dasar_Sistem_Temu_Kembali_Informasi_Basic_Cocepts_of_Information_Retrieval_Syste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id-ID" sz="4400" b="1" dirty="0" smtClean="0">
                <a:latin typeface="Adobe Gothic Std B" panose="020B0800000000000000" pitchFamily="34" charset="-128"/>
                <a:ea typeface="Adobe Gothic Std B" panose="020B0800000000000000" pitchFamily="34" charset="-128"/>
              </a:rPr>
              <a:t>Konsep dan Model-model Sistem Temu Balik Informasi</a:t>
            </a:r>
            <a:endParaRPr lang="id-ID" sz="4400" b="1" dirty="0">
              <a:latin typeface="Adobe Gothic Std B" panose="020B0800000000000000" pitchFamily="34" charset="-128"/>
              <a:ea typeface="Adobe Gothic Std B" panose="020B0800000000000000" pitchFamily="34" charset="-128"/>
            </a:endParaRPr>
          </a:p>
        </p:txBody>
      </p:sp>
      <p:sp>
        <p:nvSpPr>
          <p:cNvPr id="3" name="Subtitle 2"/>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val="3252107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Model boolean</a:t>
            </a:r>
            <a:endParaRPr lang="id-ID" dirty="0"/>
          </a:p>
        </p:txBody>
      </p:sp>
      <p:sp>
        <p:nvSpPr>
          <p:cNvPr id="3" name="Content Placeholder 2"/>
          <p:cNvSpPr>
            <a:spLocks noGrp="1"/>
          </p:cNvSpPr>
          <p:nvPr>
            <p:ph idx="1"/>
          </p:nvPr>
        </p:nvSpPr>
        <p:spPr>
          <a:xfrm>
            <a:off x="1097280" y="1845734"/>
            <a:ext cx="10058400" cy="4326466"/>
          </a:xfrm>
        </p:spPr>
        <p:txBody>
          <a:bodyPr>
            <a:normAutofit/>
          </a:bodyPr>
          <a:lstStyle/>
          <a:p>
            <a:pPr marL="0" indent="0">
              <a:buNone/>
            </a:pPr>
            <a:r>
              <a:rPr lang="id-ID" dirty="0"/>
              <a:t>Kelebihan Model Boolean</a:t>
            </a:r>
          </a:p>
          <a:p>
            <a:pPr>
              <a:spcBef>
                <a:spcPts val="0"/>
              </a:spcBef>
              <a:spcAft>
                <a:spcPts val="0"/>
              </a:spcAft>
              <a:buFont typeface="Wingdings" panose="05000000000000000000" pitchFamily="2" charset="2"/>
              <a:buChar char="§"/>
            </a:pPr>
            <a:r>
              <a:rPr lang="id-ID" dirty="0"/>
              <a:t>Mudah Untuk di Implementasikan</a:t>
            </a:r>
          </a:p>
          <a:p>
            <a:pPr lvl="0">
              <a:spcBef>
                <a:spcPts val="0"/>
              </a:spcBef>
              <a:spcAft>
                <a:spcPts val="0"/>
              </a:spcAft>
              <a:buFont typeface="Wingdings" panose="05000000000000000000" pitchFamily="2" charset="2"/>
              <a:buChar char="§"/>
            </a:pPr>
            <a:r>
              <a:rPr lang="id-ID" dirty="0"/>
              <a:t>Konsep Yang Terstruktur</a:t>
            </a:r>
          </a:p>
          <a:p>
            <a:pPr marL="0" indent="0">
              <a:buNone/>
            </a:pPr>
            <a:r>
              <a:rPr lang="id-ID" dirty="0"/>
              <a:t>Kekurangan Model Boolean</a:t>
            </a:r>
          </a:p>
          <a:p>
            <a:pPr>
              <a:spcBef>
                <a:spcPts val="0"/>
              </a:spcBef>
              <a:spcAft>
                <a:spcPts val="0"/>
              </a:spcAft>
              <a:buFont typeface="Wingdings" panose="05000000000000000000" pitchFamily="2" charset="2"/>
              <a:buChar char="§"/>
            </a:pPr>
            <a:r>
              <a:rPr lang="id-ID" dirty="0"/>
              <a:t>Pencocokan yang tepat dapat mengambil dokumen terlalu sedikit atau terlalu banyak.</a:t>
            </a:r>
          </a:p>
          <a:p>
            <a:pPr>
              <a:spcBef>
                <a:spcPts val="0"/>
              </a:spcBef>
              <a:spcAft>
                <a:spcPts val="0"/>
              </a:spcAft>
              <a:buFont typeface="Wingdings" panose="05000000000000000000" pitchFamily="2" charset="2"/>
              <a:buChar char="§"/>
            </a:pPr>
            <a:r>
              <a:rPr lang="id-ID" dirty="0"/>
              <a:t>Sulit untuk pengindexkan, beberapa dokumen yang lebih penting dari pada yang lain kadang berada dibawah dokumen yang tidak penting.</a:t>
            </a:r>
          </a:p>
          <a:p>
            <a:pPr>
              <a:spcBef>
                <a:spcPts val="0"/>
              </a:spcBef>
              <a:spcAft>
                <a:spcPts val="0"/>
              </a:spcAft>
              <a:buFont typeface="Wingdings" panose="05000000000000000000" pitchFamily="2" charset="2"/>
              <a:buChar char="§"/>
            </a:pPr>
            <a:r>
              <a:rPr lang="id-ID" dirty="0"/>
              <a:t>Sulit untuk menerjemahkan query ke dalam ekspresi Boolean</a:t>
            </a:r>
          </a:p>
          <a:p>
            <a:pPr>
              <a:spcBef>
                <a:spcPts val="0"/>
              </a:spcBef>
              <a:spcAft>
                <a:spcPts val="0"/>
              </a:spcAft>
              <a:buFont typeface="Wingdings" panose="05000000000000000000" pitchFamily="2" charset="2"/>
              <a:buChar char="§"/>
            </a:pPr>
            <a:r>
              <a:rPr lang="id-ID" dirty="0"/>
              <a:t>Semua istilah sama-sama berbobot</a:t>
            </a:r>
          </a:p>
          <a:p>
            <a:pPr>
              <a:spcBef>
                <a:spcPts val="0"/>
              </a:spcBef>
              <a:spcAft>
                <a:spcPts val="0"/>
              </a:spcAft>
              <a:buFont typeface="Wingdings" panose="05000000000000000000" pitchFamily="2" charset="2"/>
              <a:buChar char="§"/>
            </a:pPr>
            <a:r>
              <a:rPr lang="id-ID" dirty="0"/>
              <a:t>Lebih seperti pengambilan data dari pencarian </a:t>
            </a:r>
            <a:r>
              <a:rPr lang="id-ID" dirty="0" smtClean="0"/>
              <a:t>informasi</a:t>
            </a:r>
          </a:p>
          <a:p>
            <a:pPr marL="0" indent="0">
              <a:buNone/>
            </a:pPr>
            <a:endParaRPr lang="id-ID" dirty="0" smtClean="0"/>
          </a:p>
          <a:p>
            <a:pPr marL="0" indent="0">
              <a:buNone/>
            </a:pPr>
            <a:r>
              <a:rPr lang="id-ID" dirty="0" smtClean="0"/>
              <a:t>Sumber </a:t>
            </a:r>
            <a:r>
              <a:rPr lang="id-ID" dirty="0" smtClean="0">
                <a:sym typeface="Wingdings" panose="05000000000000000000" pitchFamily="2" charset="2"/>
              </a:rPr>
              <a:t></a:t>
            </a:r>
            <a:r>
              <a:rPr lang="id-ID" dirty="0" smtClean="0"/>
              <a:t>http</a:t>
            </a:r>
            <a:r>
              <a:rPr lang="id-ID" dirty="0"/>
              <a:t>://repository.ui.ac.id/dokumen/lihat/6396.pdf</a:t>
            </a:r>
            <a:endParaRPr lang="id-ID" dirty="0"/>
          </a:p>
          <a:p>
            <a:endParaRPr lang="id-ID" dirty="0"/>
          </a:p>
        </p:txBody>
      </p:sp>
    </p:spTree>
    <p:extLst>
      <p:ext uri="{BB962C8B-B14F-4D97-AF65-F5344CB8AC3E}">
        <p14:creationId xmlns:p14="http://schemas.microsoft.com/office/powerpoint/2010/main" val="2347400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Model Vector Space</a:t>
            </a:r>
            <a:endParaRPr lang="id-ID" dirty="0"/>
          </a:p>
        </p:txBody>
      </p:sp>
      <p:sp>
        <p:nvSpPr>
          <p:cNvPr id="3" name="Content Placeholder 2"/>
          <p:cNvSpPr>
            <a:spLocks noGrp="1"/>
          </p:cNvSpPr>
          <p:nvPr>
            <p:ph idx="1"/>
          </p:nvPr>
        </p:nvSpPr>
        <p:spPr/>
        <p:txBody>
          <a:bodyPr/>
          <a:lstStyle/>
          <a:p>
            <a:pPr algn="just"/>
            <a:r>
              <a:rPr lang="id-ID" dirty="0"/>
              <a:t>Model Vector Space adalah Model dalam IR yang berbasis token untuk memungkinkan partial matching dan pemeringkatan dokumen (pengindexan). Dengan prinsip dasar dokumen menjadi sebuah token yang kemudian ti kumpulkan menjadi t(n) token-token, kemudian Query menjadi vector token yang berfungsi untuk mencari token-token yang berhubungan dengan melihat kesamaan vektor dokumen dan query berdasarkan jarak vektor.</a:t>
            </a:r>
          </a:p>
          <a:p>
            <a:endParaRPr lang="id-ID" dirty="0"/>
          </a:p>
        </p:txBody>
      </p:sp>
    </p:spTree>
    <p:extLst>
      <p:ext uri="{BB962C8B-B14F-4D97-AF65-F5344CB8AC3E}">
        <p14:creationId xmlns:p14="http://schemas.microsoft.com/office/powerpoint/2010/main" val="399955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marL="0" indent="0">
              <a:buNone/>
            </a:pPr>
            <a:r>
              <a:rPr lang="id-ID" dirty="0"/>
              <a:t>Kelebihan Vector Space Model (VSM)</a:t>
            </a:r>
          </a:p>
          <a:p>
            <a:pPr>
              <a:buFont typeface="Wingdings" panose="05000000000000000000" pitchFamily="2" charset="2"/>
              <a:buChar char="§"/>
            </a:pPr>
            <a:r>
              <a:rPr lang="id-ID" dirty="0"/>
              <a:t>Adanya peringkat pengambilan informasi</a:t>
            </a:r>
          </a:p>
          <a:p>
            <a:pPr>
              <a:buFont typeface="Wingdings" panose="05000000000000000000" pitchFamily="2" charset="2"/>
              <a:buChar char="§"/>
            </a:pPr>
            <a:r>
              <a:rPr lang="id-ID" dirty="0"/>
              <a:t>Menampilkan referensi yang sesuai kebutuhan</a:t>
            </a:r>
          </a:p>
          <a:p>
            <a:pPr>
              <a:buFont typeface="Wingdings" panose="05000000000000000000" pitchFamily="2" charset="2"/>
              <a:buChar char="§"/>
            </a:pPr>
            <a:r>
              <a:rPr lang="id-ID" dirty="0"/>
              <a:t>Penyocokan secara partial.</a:t>
            </a:r>
          </a:p>
          <a:p>
            <a:pPr marL="0" indent="0">
              <a:buNone/>
            </a:pPr>
            <a:r>
              <a:rPr lang="id-ID" dirty="0"/>
              <a:t>Kekurangan Vector Space Model (VSM)</a:t>
            </a:r>
          </a:p>
          <a:p>
            <a:pPr lvl="0">
              <a:buFont typeface="Wingdings" panose="05000000000000000000" pitchFamily="2" charset="2"/>
              <a:buChar char="§"/>
            </a:pPr>
            <a:r>
              <a:rPr lang="id-ID" dirty="0"/>
              <a:t>Menganggap informasi adalah independen</a:t>
            </a:r>
          </a:p>
          <a:p>
            <a:pPr>
              <a:buFont typeface="Wingdings" panose="05000000000000000000" pitchFamily="2" charset="2"/>
              <a:buChar char="§"/>
            </a:pPr>
            <a:r>
              <a:rPr lang="id-ID" dirty="0"/>
              <a:t>Bobot pemahaman(istilah) tidak lagi diperlukan.</a:t>
            </a:r>
          </a:p>
        </p:txBody>
      </p:sp>
    </p:spTree>
    <p:extLst>
      <p:ext uri="{BB962C8B-B14F-4D97-AF65-F5344CB8AC3E}">
        <p14:creationId xmlns:p14="http://schemas.microsoft.com/office/powerpoint/2010/main" val="2727563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Cara Kerja VSM dan Algoritmanya.</a:t>
            </a:r>
          </a:p>
          <a:p>
            <a:r>
              <a:rPr lang="id-ID" dirty="0"/>
              <a:t>Pada VSM, setiap dokumen dan  query dari pengguna direpresentasikan  sebagai ruang vektor berdimensi n.  Biasanya digunakan nilai bobot istilah (term weigthing) sebagai nilai dari vektor pada dokumen nilai 1 untuk setiap istilah yang  muncul pada vektor query.</a:t>
            </a:r>
          </a:p>
          <a:p>
            <a:r>
              <a:rPr lang="id-ID" dirty="0"/>
              <a:t>Pada model ini, bobot dari query dan dokumen dinyatakan dalam bentuk  vektor, seperti: Q = </a:t>
            </a:r>
            <a:r>
              <a:rPr lang="id-ID" dirty="0" smtClean="0"/>
              <a:t>(Wq1</a:t>
            </a:r>
            <a:r>
              <a:rPr lang="id-ID" dirty="0"/>
              <a:t>, </a:t>
            </a:r>
            <a:r>
              <a:rPr lang="id-ID" dirty="0" smtClean="0"/>
              <a:t>Wq2</a:t>
            </a:r>
            <a:r>
              <a:rPr lang="id-ID" dirty="0"/>
              <a:t>, </a:t>
            </a:r>
            <a:r>
              <a:rPr lang="id-ID" dirty="0" smtClean="0"/>
              <a:t>Wq3</a:t>
            </a:r>
            <a:r>
              <a:rPr lang="id-ID" dirty="0"/>
              <a:t>, . . . </a:t>
            </a:r>
            <a:r>
              <a:rPr lang="id-ID" dirty="0" smtClean="0"/>
              <a:t>,Wqt</a:t>
            </a:r>
            <a:r>
              <a:rPr lang="id-ID" dirty="0"/>
              <a:t>) dan Di= </a:t>
            </a:r>
            <a:r>
              <a:rPr lang="id-ID" dirty="0" smtClean="0"/>
              <a:t>(Wi1</a:t>
            </a:r>
            <a:r>
              <a:rPr lang="id-ID" dirty="0"/>
              <a:t>, </a:t>
            </a:r>
            <a:r>
              <a:rPr lang="id-ID" dirty="0" smtClean="0"/>
              <a:t>Wi2</a:t>
            </a:r>
            <a:r>
              <a:rPr lang="id-ID" dirty="0"/>
              <a:t>, </a:t>
            </a:r>
            <a:r>
              <a:rPr lang="id-ID" dirty="0" smtClean="0"/>
              <a:t>Wi3</a:t>
            </a:r>
            <a:r>
              <a:rPr lang="id-ID" dirty="0"/>
              <a:t>, . . . , </a:t>
            </a:r>
            <a:r>
              <a:rPr lang="id-ID" dirty="0" smtClean="0"/>
              <a:t>Wit</a:t>
            </a:r>
            <a:r>
              <a:rPr lang="id-ID" dirty="0"/>
              <a:t>) Dengan </a:t>
            </a:r>
            <a:r>
              <a:rPr lang="id-ID" dirty="0" smtClean="0"/>
              <a:t>Wqj </a:t>
            </a:r>
            <a:r>
              <a:rPr lang="id-ID" dirty="0"/>
              <a:t>dan </a:t>
            </a:r>
            <a:r>
              <a:rPr lang="id-ID" dirty="0" smtClean="0"/>
              <a:t>Wij </a:t>
            </a:r>
            <a:r>
              <a:rPr lang="id-ID" dirty="0"/>
              <a:t>sebagai bobot istilah Tj dalam query Q dan dokumen Di. Dengan demikian dokumen yang lebih panjang dengan jumlah istilah yang lebih banyak memiliki kemungkinan lebih besar untuk dianggap relevan dengan istilah-istilah query tertentu dibandingkan dokumen-dokumen yang lebih pendek. Sehingga pada kebanyakan lingkungan penemu-kembalian, vektor dokumen ternormalisasi lebih disukai namun proses normalisasi vektor querytidak diperlukan karena ukurannya yang umumnya pendek dan perbedaan panjang antar-query relatif kecil.</a:t>
            </a:r>
          </a:p>
          <a:p>
            <a:endParaRPr lang="id-ID" dirty="0"/>
          </a:p>
        </p:txBody>
      </p:sp>
    </p:spTree>
    <p:extLst>
      <p:ext uri="{BB962C8B-B14F-4D97-AF65-F5344CB8AC3E}">
        <p14:creationId xmlns:p14="http://schemas.microsoft.com/office/powerpoint/2010/main" val="3660355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Model Probabilitas</a:t>
            </a:r>
            <a:endParaRPr lang="id-ID" dirty="0"/>
          </a:p>
        </p:txBody>
      </p:sp>
      <p:sp>
        <p:nvSpPr>
          <p:cNvPr id="3" name="Content Placeholder 2"/>
          <p:cNvSpPr>
            <a:spLocks noGrp="1"/>
          </p:cNvSpPr>
          <p:nvPr>
            <p:ph idx="1"/>
          </p:nvPr>
        </p:nvSpPr>
        <p:spPr/>
        <p:txBody>
          <a:bodyPr/>
          <a:lstStyle/>
          <a:p>
            <a:pPr algn="just"/>
            <a:r>
              <a:rPr lang="id-ID" dirty="0"/>
              <a:t>Model Probabilitas didasarkan pada Prinsip Ranking Probabilitas, yang menyatakan bahwa sistem pencarian informasi yang seharusnya berdasarkan peringkat probabilitas dokumen mereka yang relevan dengan query, mengingat semua bukti yang tersedia [Belkin dan Croft 1992].</a:t>
            </a:r>
          </a:p>
          <a:p>
            <a:pPr algn="just"/>
            <a:r>
              <a:rPr lang="id-ID" dirty="0"/>
              <a:t>Olehkarena itu dalam metode probabilitas ini, suatu dokumen yang sering di temukan dan diindexing ulang merupakan dokumen yang paling relevan dari kata kunci, sehingga akan selalu muncul ketika katakunci itu di queue.</a:t>
            </a:r>
          </a:p>
        </p:txBody>
      </p:sp>
    </p:spTree>
    <p:extLst>
      <p:ext uri="{BB962C8B-B14F-4D97-AF65-F5344CB8AC3E}">
        <p14:creationId xmlns:p14="http://schemas.microsoft.com/office/powerpoint/2010/main" val="696623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lstStyle/>
          <a:p>
            <a:r>
              <a:rPr lang="id-ID" dirty="0">
                <a:hlinkClick r:id="rId2"/>
              </a:rPr>
              <a:t>https://</a:t>
            </a:r>
            <a:r>
              <a:rPr lang="id-ID" dirty="0" smtClean="0">
                <a:hlinkClick r:id="rId2"/>
              </a:rPr>
              <a:t>www.academia.edu/6138333/Konsep_Dasar_Sistem_Temu_Kembali_Informasi_Basic_Cocepts_of_Information_Retrieval_System</a:t>
            </a:r>
            <a:endParaRPr lang="id-ID" dirty="0" smtClean="0"/>
          </a:p>
          <a:p>
            <a:r>
              <a:rPr lang="id-ID" dirty="0"/>
              <a:t>http://suyatmobng.blogspot.co.id/2013/03/metode-cara-kerja-dan-algoritma-ir.html</a:t>
            </a:r>
            <a:endParaRPr lang="id-ID" dirty="0" smtClean="0"/>
          </a:p>
          <a:p>
            <a:r>
              <a:rPr lang="id-ID" dirty="0">
                <a:hlinkClick r:id="rId3"/>
              </a:rPr>
              <a:t>http://repository.ui.ac.id/dokumen/lihat/6396.pdf</a:t>
            </a:r>
            <a:endParaRPr lang="id-ID" dirty="0"/>
          </a:p>
          <a:p>
            <a:endParaRPr lang="id-ID" dirty="0"/>
          </a:p>
        </p:txBody>
      </p:sp>
    </p:spTree>
    <p:extLst>
      <p:ext uri="{BB962C8B-B14F-4D97-AF65-F5344CB8AC3E}">
        <p14:creationId xmlns:p14="http://schemas.microsoft.com/office/powerpoint/2010/main" val="747897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Anggota Kelompok</a:t>
            </a:r>
            <a:endParaRPr lang="id-ID"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id-ID" dirty="0"/>
              <a:t>Dian Santosa			14.11.0134(KETUA)</a:t>
            </a:r>
          </a:p>
          <a:p>
            <a:pPr>
              <a:buFont typeface="Wingdings" panose="05000000000000000000" pitchFamily="2" charset="2"/>
              <a:buChar char="§"/>
            </a:pPr>
            <a:r>
              <a:rPr lang="id-ID" dirty="0"/>
              <a:t>Yayan Andriyana		</a:t>
            </a:r>
            <a:r>
              <a:rPr lang="id-ID" dirty="0" smtClean="0"/>
              <a:t>	14.11.0049</a:t>
            </a:r>
            <a:endParaRPr lang="id-ID" dirty="0"/>
          </a:p>
          <a:p>
            <a:pPr>
              <a:buFont typeface="Wingdings" panose="05000000000000000000" pitchFamily="2" charset="2"/>
              <a:buChar char="§"/>
            </a:pPr>
            <a:r>
              <a:rPr lang="id-ID" dirty="0"/>
              <a:t>Taufik Hidayat N		</a:t>
            </a:r>
            <a:r>
              <a:rPr lang="id-ID" dirty="0" smtClean="0"/>
              <a:t>	14.11.0108</a:t>
            </a:r>
            <a:endParaRPr lang="id-ID" dirty="0"/>
          </a:p>
          <a:p>
            <a:pPr>
              <a:buFont typeface="Wingdings" panose="05000000000000000000" pitchFamily="2" charset="2"/>
              <a:buChar char="§"/>
            </a:pPr>
            <a:r>
              <a:rPr lang="id-ID" dirty="0"/>
              <a:t>Khoerul Azni			14.11.0131</a:t>
            </a:r>
          </a:p>
          <a:p>
            <a:pPr>
              <a:buFont typeface="Wingdings" panose="05000000000000000000" pitchFamily="2" charset="2"/>
              <a:buChar char="§"/>
            </a:pPr>
            <a:r>
              <a:rPr lang="id-ID" dirty="0"/>
              <a:t>Agung Tri C			14.11.0132</a:t>
            </a:r>
          </a:p>
          <a:p>
            <a:pPr>
              <a:buFont typeface="Wingdings" panose="05000000000000000000" pitchFamily="2" charset="2"/>
              <a:buChar char="§"/>
            </a:pPr>
            <a:r>
              <a:rPr lang="id-ID" dirty="0"/>
              <a:t>Muhamad Margie A	</a:t>
            </a:r>
            <a:r>
              <a:rPr lang="id-ID" dirty="0" smtClean="0"/>
              <a:t>	14.11.0133</a:t>
            </a:r>
            <a:endParaRPr lang="id-ID" dirty="0"/>
          </a:p>
          <a:p>
            <a:pPr>
              <a:buFont typeface="Wingdings" panose="05000000000000000000" pitchFamily="2" charset="2"/>
              <a:buChar char="§"/>
            </a:pPr>
            <a:r>
              <a:rPr lang="id-ID" dirty="0"/>
              <a:t>Rico Haviananto		</a:t>
            </a:r>
            <a:r>
              <a:rPr lang="id-ID" dirty="0" smtClean="0"/>
              <a:t>	12.11</a:t>
            </a:r>
            <a:r>
              <a:rPr lang="id-ID" dirty="0"/>
              <a:t>.- - - -</a:t>
            </a:r>
          </a:p>
          <a:p>
            <a:endParaRPr lang="id-ID" dirty="0"/>
          </a:p>
        </p:txBody>
      </p:sp>
    </p:spTree>
    <p:extLst>
      <p:ext uri="{BB962C8B-B14F-4D97-AF65-F5344CB8AC3E}">
        <p14:creationId xmlns:p14="http://schemas.microsoft.com/office/powerpoint/2010/main" val="1540877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937079"/>
          </a:xfrm>
        </p:spPr>
        <p:txBody>
          <a:bodyPr/>
          <a:lstStyle/>
          <a:p>
            <a:r>
              <a:rPr lang="id-ID" dirty="0" smtClean="0"/>
              <a:t>Konsep dan Metode</a:t>
            </a:r>
            <a:endParaRPr lang="id-ID" dirty="0"/>
          </a:p>
        </p:txBody>
      </p:sp>
      <p:pic>
        <p:nvPicPr>
          <p:cNvPr id="7" name="Content Placeholder 6"/>
          <p:cNvPicPr>
            <a:picLocks noGrp="1" noChangeAspect="1"/>
          </p:cNvPicPr>
          <p:nvPr>
            <p:ph idx="1"/>
          </p:nvPr>
        </p:nvPicPr>
        <p:blipFill>
          <a:blip r:embed="rId2"/>
          <a:stretch>
            <a:fillRect/>
          </a:stretch>
        </p:blipFill>
        <p:spPr>
          <a:xfrm>
            <a:off x="1281781" y="1452282"/>
            <a:ext cx="9864315" cy="4424083"/>
          </a:xfrm>
          <a:prstGeom prst="rect">
            <a:avLst/>
          </a:prstGeom>
        </p:spPr>
      </p:pic>
    </p:spTree>
    <p:extLst>
      <p:ext uri="{BB962C8B-B14F-4D97-AF65-F5344CB8AC3E}">
        <p14:creationId xmlns:p14="http://schemas.microsoft.com/office/powerpoint/2010/main" val="1630381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Metode/Teknik</a:t>
            </a:r>
            <a:endParaRPr lang="id-ID" dirty="0"/>
          </a:p>
        </p:txBody>
      </p:sp>
      <p:sp>
        <p:nvSpPr>
          <p:cNvPr id="3" name="Content Placeholder 2"/>
          <p:cNvSpPr>
            <a:spLocks noGrp="1"/>
          </p:cNvSpPr>
          <p:nvPr>
            <p:ph idx="1"/>
          </p:nvPr>
        </p:nvSpPr>
        <p:spPr/>
        <p:txBody>
          <a:bodyPr>
            <a:normAutofit lnSpcReduction="10000"/>
          </a:bodyPr>
          <a:lstStyle/>
          <a:p>
            <a:pPr algn="just" fontAlgn="base"/>
            <a:r>
              <a:rPr lang="id-ID" b="1" i="1" dirty="0"/>
              <a:t>Text Operations</a:t>
            </a:r>
            <a:r>
              <a:rPr lang="id-ID" dirty="0"/>
              <a:t>  (operasi terhadap teks) yang meliputi pemilihan kata-kata dalam query maupun dokumen  dalam pentransformasian dokumen atau </a:t>
            </a:r>
            <a:r>
              <a:rPr lang="id-ID" i="1" dirty="0"/>
              <a:t>query</a:t>
            </a:r>
            <a:r>
              <a:rPr lang="id-ID" dirty="0"/>
              <a:t> menjadi </a:t>
            </a:r>
            <a:r>
              <a:rPr lang="id-ID" i="1" dirty="0"/>
              <a:t>terms index</a:t>
            </a:r>
            <a:r>
              <a:rPr lang="id-ID" dirty="0"/>
              <a:t> (indeks dari kata-kata).</a:t>
            </a:r>
          </a:p>
          <a:p>
            <a:pPr algn="just" fontAlgn="base"/>
            <a:r>
              <a:rPr lang="id-ID" b="1" i="1" dirty="0"/>
              <a:t>Query Formulation</a:t>
            </a:r>
            <a:r>
              <a:rPr lang="id-ID" dirty="0"/>
              <a:t> (formulasi terhadap query) yang memberi bobot pada indeks kata-kata query.</a:t>
            </a:r>
          </a:p>
          <a:p>
            <a:pPr algn="just" fontAlgn="base"/>
            <a:r>
              <a:rPr lang="id-ID" b="1" i="1" dirty="0"/>
              <a:t>Ranking</a:t>
            </a:r>
            <a:r>
              <a:rPr lang="id-ID" dirty="0"/>
              <a:t>, mencari dokumen-dokumen yang relevan terhadap </a:t>
            </a:r>
            <a:r>
              <a:rPr lang="id-ID" i="1" dirty="0"/>
              <a:t>query</a:t>
            </a:r>
            <a:r>
              <a:rPr lang="id-ID" dirty="0"/>
              <a:t> dan mengurutkan dokumen tersebut berdasarkan kesesuaiannya dengan </a:t>
            </a:r>
            <a:r>
              <a:rPr lang="id-ID" i="1" dirty="0"/>
              <a:t>query</a:t>
            </a:r>
            <a:r>
              <a:rPr lang="id-ID" dirty="0"/>
              <a:t>.</a:t>
            </a:r>
          </a:p>
          <a:p>
            <a:pPr algn="just" fontAlgn="base"/>
            <a:r>
              <a:rPr lang="id-ID" b="1" i="1" dirty="0"/>
              <a:t>Indexing</a:t>
            </a:r>
            <a:r>
              <a:rPr lang="id-ID" dirty="0"/>
              <a:t>, membangun data indeks dari koleksi dokumen. Dilkakukan terlebih dahulu sebelum pencarian dokumen, sistem temu balik informasi menerima query dari pengguna, kemudian melakukan perangkingan terhadap pada koleksi berdasarkan kesesuaiannya dengan query. Hasil perangkingan yang diberikan kepada pengguna merupakan dokumen yang sistem, relevan dengan query, namun relevansi dokumen terhadap suatu query merupakan penilaian pengguna yang subjektif dan dipengaruhi banyak faktor.</a:t>
            </a:r>
          </a:p>
          <a:p>
            <a:endParaRPr lang="id-ID" dirty="0"/>
          </a:p>
        </p:txBody>
      </p:sp>
    </p:spTree>
    <p:extLst>
      <p:ext uri="{BB962C8B-B14F-4D97-AF65-F5344CB8AC3E}">
        <p14:creationId xmlns:p14="http://schemas.microsoft.com/office/powerpoint/2010/main" val="3535058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990868"/>
          </a:xfrm>
        </p:spPr>
        <p:txBody>
          <a:bodyPr/>
          <a:lstStyle/>
          <a:p>
            <a:r>
              <a:rPr lang="id-ID" dirty="0" smtClean="0"/>
              <a:t>Model Sistem Temu Balik Informasi</a:t>
            </a:r>
            <a:endParaRPr lang="id-ID" dirty="0"/>
          </a:p>
        </p:txBody>
      </p:sp>
      <p:sp>
        <p:nvSpPr>
          <p:cNvPr id="3" name="Content Placeholder 2"/>
          <p:cNvSpPr>
            <a:spLocks noGrp="1"/>
          </p:cNvSpPr>
          <p:nvPr>
            <p:ph idx="1"/>
          </p:nvPr>
        </p:nvSpPr>
        <p:spPr>
          <a:xfrm>
            <a:off x="1097280" y="1438835"/>
            <a:ext cx="10058400" cy="4430259"/>
          </a:xfrm>
        </p:spPr>
        <p:txBody>
          <a:bodyPr>
            <a:normAutofit lnSpcReduction="10000"/>
          </a:bodyPr>
          <a:lstStyle/>
          <a:p>
            <a:r>
              <a:rPr lang="id-ID" b="1" dirty="0"/>
              <a:t>Jenis, Fungsi, dan Tujuan Sistem Temu Kembali Informasi</a:t>
            </a:r>
            <a:endParaRPr lang="id-ID" dirty="0"/>
          </a:p>
          <a:p>
            <a:r>
              <a:rPr lang="id-ID" dirty="0"/>
              <a:t>Perkembangan Temu Kembali Informasi dari sisi user task ada 2 jenis yaitu:</a:t>
            </a:r>
          </a:p>
          <a:p>
            <a:r>
              <a:rPr lang="id-ID" dirty="0"/>
              <a:t>Model Klasik</a:t>
            </a:r>
          </a:p>
          <a:p>
            <a:pPr lvl="1"/>
            <a:r>
              <a:rPr lang="id-ID" dirty="0"/>
              <a:t>Model Boolean : merupakan model sistem temu kembali informasi sederhana yang berdasarkan atas teori himpunan dan aljabar boolean</a:t>
            </a:r>
          </a:p>
          <a:p>
            <a:pPr lvl="1"/>
            <a:r>
              <a:rPr lang="id-ID" dirty="0"/>
              <a:t>Model Vector Space : merupakan model sistem temu kembali informasi yang merepresentasikan dokumen dan query dalam bentuk vektor dimensional</a:t>
            </a:r>
          </a:p>
          <a:p>
            <a:pPr lvl="1"/>
            <a:r>
              <a:rPr lang="id-ID" dirty="0"/>
              <a:t>Model Probabilistic : merupakan model sistem temu kembali informasi yang menggunakan framework probabilistik</a:t>
            </a:r>
          </a:p>
          <a:p>
            <a:r>
              <a:rPr lang="id-ID" dirty="0"/>
              <a:t> Model Terstruktur</a:t>
            </a:r>
          </a:p>
          <a:p>
            <a:pPr lvl="1"/>
            <a:r>
              <a:rPr lang="id-ID" dirty="0"/>
              <a:t>Non Overlapping List: Sistem yang menggunakan model ini akan membagi-bagi dokumen sebagai “wilayah teks” tertentu.</a:t>
            </a:r>
          </a:p>
          <a:p>
            <a:pPr lvl="1"/>
            <a:r>
              <a:rPr lang="id-ID" dirty="0"/>
              <a:t>Proximal Nodes: model ini menggunakan struktur indeks yang memiliki hirarki independen (non-flet) terhadap sebuah dokumen.</a:t>
            </a:r>
          </a:p>
          <a:p>
            <a:endParaRPr lang="id-ID" dirty="0"/>
          </a:p>
        </p:txBody>
      </p:sp>
    </p:spTree>
    <p:extLst>
      <p:ext uri="{BB962C8B-B14F-4D97-AF65-F5344CB8AC3E}">
        <p14:creationId xmlns:p14="http://schemas.microsoft.com/office/powerpoint/2010/main" val="2897853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Model Boolean</a:t>
            </a:r>
            <a:endParaRPr lang="id-ID" dirty="0"/>
          </a:p>
        </p:txBody>
      </p:sp>
      <p:sp>
        <p:nvSpPr>
          <p:cNvPr id="3" name="Content Placeholder 2"/>
          <p:cNvSpPr>
            <a:spLocks noGrp="1"/>
          </p:cNvSpPr>
          <p:nvPr>
            <p:ph idx="1"/>
          </p:nvPr>
        </p:nvSpPr>
        <p:spPr>
          <a:xfrm>
            <a:off x="1097280" y="1845733"/>
            <a:ext cx="10058400" cy="4272679"/>
          </a:xfrm>
        </p:spPr>
        <p:txBody>
          <a:bodyPr/>
          <a:lstStyle/>
          <a:p>
            <a:pPr algn="just"/>
            <a:r>
              <a:rPr lang="id-ID" dirty="0"/>
              <a:t>Model ini merupakan model IR sederhana yang berdasarkan atas teori himpunan dan aljabar boolean. Boolean sendiri pertama kali dikembangkan oleh seroang ilmuan matematika bernama </a:t>
            </a:r>
            <a:r>
              <a:rPr lang="id-ID" b="1" dirty="0"/>
              <a:t>George Boole (1815-1864). </a:t>
            </a:r>
            <a:r>
              <a:rPr lang="id-ID" dirty="0"/>
              <a:t>Yang dikemukakan sebagai suatu struktur logika aljabar </a:t>
            </a:r>
            <a:r>
              <a:rPr lang="id-ID" dirty="0" smtClean="0"/>
              <a:t>yang </a:t>
            </a:r>
            <a:r>
              <a:rPr lang="id-ID" dirty="0" smtClean="0"/>
              <a:t>mencakup </a:t>
            </a:r>
            <a:r>
              <a:rPr lang="id-ID" dirty="0"/>
              <a:t>operasi Logika AND, OR dan </a:t>
            </a:r>
            <a:r>
              <a:rPr lang="id-ID" dirty="0" smtClean="0"/>
              <a:t>NOT, </a:t>
            </a:r>
            <a:r>
              <a:rPr lang="id-ID" dirty="0"/>
              <a:t>dan juga teori himpunan untuk operasi union</a:t>
            </a:r>
            <a:r>
              <a:rPr lang="id-ID" dirty="0" smtClean="0"/>
              <a:t>.</a:t>
            </a:r>
          </a:p>
          <a:p>
            <a:pPr algn="just"/>
            <a:r>
              <a:rPr lang="id-ID" dirty="0"/>
              <a:t>Ada beberapa teknik temu-kembali informasi yang telah dikembangkan yaitu teknik Boolean sederhana dan teknik Boolean berperingkat (Fitriyanti,1997), serta teknik Extended Boolean berdasarkan p-norm model (Andri,1997). Untuk lebih jelasnya mengenai perbedaan dan keungulan masing-masing teknik ini dapat dilihat pada penjelasan berikut. </a:t>
            </a:r>
            <a:endParaRPr lang="id-ID" dirty="0" smtClean="0"/>
          </a:p>
          <a:p>
            <a:pPr algn="just"/>
            <a:r>
              <a:rPr lang="id-ID" dirty="0" smtClean="0"/>
              <a:t>1</a:t>
            </a:r>
            <a:r>
              <a:rPr lang="id-ID" dirty="0"/>
              <a:t>. Teknik Boolean Teknik Boolean merupakan suatu cara dalam mengekspresikan keinginan pemakai ke sebuah kueri dengan mamakai operator-operator Boolean (Salton,1989) yaitu : “and”, “or”, dan “not”. Adapun maksud dari operator “and” adalah untuk menggabungkan istilah-istilah kedalam sebuah ungkapan, dan operator “or” adalah untuk memperlakukan istilah-istilah sebagai sinonim, sedangkan operator “not” merupakan sebuah pembatasan. </a:t>
            </a:r>
            <a:endParaRPr lang="id-ID" dirty="0" smtClean="0"/>
          </a:p>
        </p:txBody>
      </p:sp>
    </p:spTree>
    <p:extLst>
      <p:ext uri="{BB962C8B-B14F-4D97-AF65-F5344CB8AC3E}">
        <p14:creationId xmlns:p14="http://schemas.microsoft.com/office/powerpoint/2010/main" val="2783937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Model Boolean</a:t>
            </a:r>
            <a:endParaRPr lang="id-ID" dirty="0"/>
          </a:p>
        </p:txBody>
      </p:sp>
      <p:sp>
        <p:nvSpPr>
          <p:cNvPr id="3" name="Content Placeholder 2"/>
          <p:cNvSpPr>
            <a:spLocks noGrp="1"/>
          </p:cNvSpPr>
          <p:nvPr>
            <p:ph idx="1"/>
          </p:nvPr>
        </p:nvSpPr>
        <p:spPr/>
        <p:txBody>
          <a:bodyPr/>
          <a:lstStyle/>
          <a:p>
            <a:r>
              <a:rPr lang="id-ID" dirty="0"/>
              <a:t>Pada teknik Boolean sederhana, kueri diproses sesuai dengan operator yang digunakan dan menampilkan dokumen berdasarkan urutan dokumen ditemukan. Sedangkan pada teknik Boolean berperingkat, dokumen diperingkat berdasarkan bobot dari dokumen. Adapun pembobotan dari masing-masing dokumen berdasarkan aturan sebagai berikut </a:t>
            </a:r>
            <a:r>
              <a:rPr lang="id-ID" dirty="0" smtClean="0"/>
              <a:t>:</a:t>
            </a:r>
          </a:p>
          <a:p>
            <a:r>
              <a:rPr lang="id-ID" dirty="0" smtClean="0"/>
              <a:t> </a:t>
            </a:r>
            <a:r>
              <a:rPr lang="id-ID" dirty="0"/>
              <a:t>A and B → D1A∩B, D2A∩B, ...→d1A∩B &gt; d2A∩B &gt; ... dengan dA∩B = min(dA,dB</a:t>
            </a:r>
            <a:r>
              <a:rPr lang="id-ID" dirty="0" smtClean="0"/>
              <a:t>)</a:t>
            </a:r>
          </a:p>
          <a:p>
            <a:r>
              <a:rPr lang="id-ID" dirty="0" smtClean="0"/>
              <a:t> </a:t>
            </a:r>
            <a:r>
              <a:rPr lang="id-ID" dirty="0"/>
              <a:t>A or B → D1A∪B, D2A∪B, ...→d1A∪B &gt; d2A∪B &gt; ... dengan dA∪B = max(dA,dB) </a:t>
            </a:r>
            <a:endParaRPr lang="id-ID" dirty="0" smtClean="0"/>
          </a:p>
          <a:p>
            <a:r>
              <a:rPr lang="id-ID" dirty="0" smtClean="0"/>
              <a:t>Not </a:t>
            </a:r>
            <a:r>
              <a:rPr lang="id-ID" dirty="0"/>
              <a:t>A U – d</a:t>
            </a:r>
            <a:r>
              <a:rPr lang="id-ID" sz="1200" dirty="0"/>
              <a:t>A</a:t>
            </a:r>
            <a:r>
              <a:rPr lang="id-ID" dirty="0"/>
              <a:t> </a:t>
            </a:r>
          </a:p>
        </p:txBody>
      </p:sp>
    </p:spTree>
    <p:extLst>
      <p:ext uri="{BB962C8B-B14F-4D97-AF65-F5344CB8AC3E}">
        <p14:creationId xmlns:p14="http://schemas.microsoft.com/office/powerpoint/2010/main" val="3601083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547115"/>
          </a:xfrm>
        </p:spPr>
        <p:txBody>
          <a:bodyPr>
            <a:normAutofit fontScale="90000"/>
          </a:bodyPr>
          <a:lstStyle/>
          <a:p>
            <a:r>
              <a:rPr lang="id-ID" dirty="0" smtClean="0"/>
              <a:t>Model Boolean</a:t>
            </a:r>
            <a:endParaRPr lang="id-ID" dirty="0"/>
          </a:p>
        </p:txBody>
      </p:sp>
      <p:sp>
        <p:nvSpPr>
          <p:cNvPr id="3" name="Content Placeholder 2"/>
          <p:cNvSpPr>
            <a:spLocks noGrp="1"/>
          </p:cNvSpPr>
          <p:nvPr>
            <p:ph idx="1"/>
          </p:nvPr>
        </p:nvSpPr>
        <p:spPr>
          <a:xfrm>
            <a:off x="1097280" y="1761564"/>
            <a:ext cx="10058400" cy="4107529"/>
          </a:xfrm>
        </p:spPr>
        <p:txBody>
          <a:bodyPr/>
          <a:lstStyle/>
          <a:p>
            <a:r>
              <a:rPr lang="id-ID" dirty="0"/>
              <a:t>2. Teknik Extended Boolean Teknik Extended Boolean berdasarkan p-norm model merupakan pengembangan lebih lanjut dari model Boolean. Teknik ini memakai operator yang dikomputasi berdasarkan rumus Savoy(1993), sebagai berikut </a:t>
            </a:r>
            <a:r>
              <a:rPr lang="id-ID" dirty="0" smtClean="0"/>
              <a:t>:</a:t>
            </a:r>
          </a:p>
        </p:txBody>
      </p:sp>
      <p:pic>
        <p:nvPicPr>
          <p:cNvPr id="4" name="Picture 3"/>
          <p:cNvPicPr>
            <a:picLocks noChangeAspect="1"/>
          </p:cNvPicPr>
          <p:nvPr/>
        </p:nvPicPr>
        <p:blipFill>
          <a:blip r:embed="rId2"/>
          <a:stretch>
            <a:fillRect/>
          </a:stretch>
        </p:blipFill>
        <p:spPr>
          <a:xfrm>
            <a:off x="3123358" y="2855257"/>
            <a:ext cx="6251353" cy="3013835"/>
          </a:xfrm>
          <a:prstGeom prst="rect">
            <a:avLst/>
          </a:prstGeom>
        </p:spPr>
      </p:pic>
    </p:spTree>
    <p:extLst>
      <p:ext uri="{BB962C8B-B14F-4D97-AF65-F5344CB8AC3E}">
        <p14:creationId xmlns:p14="http://schemas.microsoft.com/office/powerpoint/2010/main" val="684048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Dimana : </a:t>
            </a:r>
            <a:endParaRPr lang="id-ID" dirty="0" smtClean="0"/>
          </a:p>
          <a:p>
            <a:r>
              <a:rPr lang="id-ID" dirty="0" smtClean="0"/>
              <a:t>• </a:t>
            </a:r>
            <a:r>
              <a:rPr lang="id-ID" dirty="0"/>
              <a:t>p adalah nilai p-norm yang dimasukkan pada kueri. </a:t>
            </a:r>
          </a:p>
          <a:p>
            <a:r>
              <a:rPr lang="id-ID" dirty="0" smtClean="0"/>
              <a:t>• W</a:t>
            </a:r>
            <a:r>
              <a:rPr lang="id-ID" sz="1400" dirty="0" smtClean="0"/>
              <a:t>ia</a:t>
            </a:r>
            <a:r>
              <a:rPr lang="id-ID" dirty="0" smtClean="0"/>
              <a:t> </a:t>
            </a:r>
            <a:r>
              <a:rPr lang="id-ID" dirty="0"/>
              <a:t>adalah bobot istilah A dalam indeks pada dokumen D</a:t>
            </a:r>
            <a:r>
              <a:rPr lang="id-ID" sz="1400" dirty="0"/>
              <a:t>i</a:t>
            </a:r>
            <a:r>
              <a:rPr lang="id-ID" dirty="0"/>
              <a:t> . </a:t>
            </a:r>
            <a:endParaRPr lang="id-ID" dirty="0" smtClean="0"/>
          </a:p>
          <a:p>
            <a:r>
              <a:rPr lang="id-ID" dirty="0" smtClean="0"/>
              <a:t>• </a:t>
            </a:r>
            <a:r>
              <a:rPr lang="id-ID" dirty="0"/>
              <a:t>W</a:t>
            </a:r>
            <a:r>
              <a:rPr lang="id-ID" sz="1400" dirty="0"/>
              <a:t>ib</a:t>
            </a:r>
            <a:r>
              <a:rPr lang="id-ID" dirty="0"/>
              <a:t> adalah bobot istilah B dalam indeks pada dokumen D</a:t>
            </a:r>
            <a:r>
              <a:rPr lang="id-ID" sz="1400" dirty="0"/>
              <a:t>i</a:t>
            </a:r>
            <a:r>
              <a:rPr lang="id-ID" dirty="0"/>
              <a:t> . </a:t>
            </a:r>
            <a:endParaRPr lang="id-ID" dirty="0" smtClean="0"/>
          </a:p>
          <a:p>
            <a:r>
              <a:rPr lang="id-ID" dirty="0" smtClean="0"/>
              <a:t>Pemeringkatan </a:t>
            </a:r>
            <a:r>
              <a:rPr lang="id-ID" dirty="0"/>
              <a:t>yang dipakai bisa dua cara : </a:t>
            </a:r>
            <a:endParaRPr lang="id-ID" dirty="0" smtClean="0"/>
          </a:p>
          <a:p>
            <a:r>
              <a:rPr lang="id-ID" dirty="0" smtClean="0"/>
              <a:t>• </a:t>
            </a:r>
            <a:r>
              <a:rPr lang="id-ID" dirty="0"/>
              <a:t>Langsung mengurutkan dokumen (dari besar ke kecil) berdasarkan bobot dokumen yang didapat dengan rumus RSV (retrieval status value) di atas. </a:t>
            </a:r>
            <a:endParaRPr lang="id-ID" dirty="0" smtClean="0"/>
          </a:p>
          <a:p>
            <a:r>
              <a:rPr lang="id-ID" dirty="0" smtClean="0"/>
              <a:t>• </a:t>
            </a:r>
            <a:r>
              <a:rPr lang="id-ID" dirty="0"/>
              <a:t>Memakai rumus Learning Scheme. </a:t>
            </a:r>
          </a:p>
        </p:txBody>
      </p:sp>
    </p:spTree>
    <p:extLst>
      <p:ext uri="{BB962C8B-B14F-4D97-AF65-F5344CB8AC3E}">
        <p14:creationId xmlns:p14="http://schemas.microsoft.com/office/powerpoint/2010/main" val="136010022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90</TotalTime>
  <Words>612</Words>
  <Application>Microsoft Office PowerPoint</Application>
  <PresentationFormat>Widescreen</PresentationFormat>
  <Paragraphs>73</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Adobe Gothic Std B</vt:lpstr>
      <vt:lpstr>Arial</vt:lpstr>
      <vt:lpstr>Calibri</vt:lpstr>
      <vt:lpstr>Calibri Light</vt:lpstr>
      <vt:lpstr>Wingdings</vt:lpstr>
      <vt:lpstr>Retrospect</vt:lpstr>
      <vt:lpstr>Konsep dan Model-model Sistem Temu Balik Informasi</vt:lpstr>
      <vt:lpstr>Anggota Kelompok</vt:lpstr>
      <vt:lpstr>Konsep dan Metode</vt:lpstr>
      <vt:lpstr>Metode/Teknik</vt:lpstr>
      <vt:lpstr>Model Sistem Temu Balik Informasi</vt:lpstr>
      <vt:lpstr>Model Boolean</vt:lpstr>
      <vt:lpstr>Model Boolean</vt:lpstr>
      <vt:lpstr>Model Boolean</vt:lpstr>
      <vt:lpstr>PowerPoint Presentation</vt:lpstr>
      <vt:lpstr>Model boolean</vt:lpstr>
      <vt:lpstr>Model Vector Space</vt:lpstr>
      <vt:lpstr>PowerPoint Presentation</vt:lpstr>
      <vt:lpstr>PowerPoint Presentation</vt:lpstr>
      <vt:lpstr>Model Probabilitas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11</cp:revision>
  <dcterms:created xsi:type="dcterms:W3CDTF">2017-04-16T14:11:39Z</dcterms:created>
  <dcterms:modified xsi:type="dcterms:W3CDTF">2017-04-17T08:07:54Z</dcterms:modified>
</cp:coreProperties>
</file>