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6" r:id="rId7"/>
    <p:sldId id="261" r:id="rId8"/>
    <p:sldId id="262" r:id="rId9"/>
    <p:sldId id="263" r:id="rId10"/>
    <p:sldId id="264"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4/11/2017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4/11/2017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4/11/2017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4/11/2017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4/11/2017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4/11/2017</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4/11/2017</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4/11/2017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4/11/2017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4/11/2017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4/11/2017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4/11/2017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4/11/2017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4/11/2017</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4/11/2017</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4/11/2017</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4/11/2017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4/11/2017</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id.portalgaruda.org/?ref=browse&amp;mod=viewarticle&amp;article=112004" TargetMode="External"/><Relationship Id="rId2" Type="http://schemas.openxmlformats.org/officeDocument/2006/relationships/hyperlink" Target="http://p2m.polibatam.ac.id/wp-content/uploads/2012/05/Ari-Wibowo-Peningkatan-Performansi-Sistem-Temu-Balik-Informasi.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43189" y="1447800"/>
            <a:ext cx="9556124" cy="3329581"/>
          </a:xfrm>
        </p:spPr>
        <p:txBody>
          <a:bodyPr/>
          <a:lstStyle/>
          <a:p>
            <a:pPr algn="ctr"/>
            <a:r>
              <a:rPr lang="id-ID" dirty="0" smtClean="0"/>
              <a:t>TEMU BALIK INFORMASI</a:t>
            </a:r>
            <a:endParaRPr lang="id-ID" dirty="0"/>
          </a:p>
        </p:txBody>
      </p:sp>
      <p:sp>
        <p:nvSpPr>
          <p:cNvPr id="3" name="Subtitle 2"/>
          <p:cNvSpPr>
            <a:spLocks noGrp="1"/>
          </p:cNvSpPr>
          <p:nvPr>
            <p:ph type="subTitle" idx="1"/>
          </p:nvPr>
        </p:nvSpPr>
        <p:spPr/>
        <p:txBody>
          <a:bodyPr/>
          <a:lstStyle/>
          <a:p>
            <a:endParaRPr lang="id-ID" dirty="0"/>
          </a:p>
        </p:txBody>
      </p:sp>
    </p:spTree>
    <p:extLst>
      <p:ext uri="{BB962C8B-B14F-4D97-AF65-F5344CB8AC3E}">
        <p14:creationId xmlns:p14="http://schemas.microsoft.com/office/powerpoint/2010/main" val="28733684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Bahasa Pemrograman yang digunakan pada TBI</a:t>
            </a:r>
            <a:endParaRPr lang="id-ID" dirty="0"/>
          </a:p>
        </p:txBody>
      </p:sp>
      <p:sp>
        <p:nvSpPr>
          <p:cNvPr id="3" name="Content Placeholder 2"/>
          <p:cNvSpPr>
            <a:spLocks noGrp="1"/>
          </p:cNvSpPr>
          <p:nvPr>
            <p:ph idx="1"/>
          </p:nvPr>
        </p:nvSpPr>
        <p:spPr/>
        <p:txBody>
          <a:bodyPr/>
          <a:lstStyle/>
          <a:p>
            <a:r>
              <a:rPr lang="id-ID" dirty="0" smtClean="0"/>
              <a:t>Java</a:t>
            </a:r>
          </a:p>
          <a:p>
            <a:r>
              <a:rPr lang="id-ID" dirty="0" smtClean="0"/>
              <a:t>C#</a:t>
            </a:r>
          </a:p>
          <a:p>
            <a:r>
              <a:rPr lang="id-ID" dirty="0" smtClean="0"/>
              <a:t>Php</a:t>
            </a:r>
          </a:p>
          <a:p>
            <a:r>
              <a:rPr lang="id-ID" dirty="0" smtClean="0"/>
              <a:t>dll</a:t>
            </a:r>
            <a:endParaRPr lang="id-ID" dirty="0"/>
          </a:p>
        </p:txBody>
      </p:sp>
    </p:spTree>
    <p:extLst>
      <p:ext uri="{BB962C8B-B14F-4D97-AF65-F5344CB8AC3E}">
        <p14:creationId xmlns:p14="http://schemas.microsoft.com/office/powerpoint/2010/main" val="5906560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925321"/>
          </a:xfrm>
        </p:spPr>
        <p:txBody>
          <a:bodyPr/>
          <a:lstStyle/>
          <a:p>
            <a:r>
              <a:rPr lang="id-ID" dirty="0" smtClean="0"/>
              <a:t>sumber referensi</a:t>
            </a:r>
            <a:endParaRPr lang="id-ID" dirty="0"/>
          </a:p>
        </p:txBody>
      </p:sp>
      <p:sp>
        <p:nvSpPr>
          <p:cNvPr id="3" name="Content Placeholder 2"/>
          <p:cNvSpPr>
            <a:spLocks noGrp="1"/>
          </p:cNvSpPr>
          <p:nvPr>
            <p:ph idx="1"/>
          </p:nvPr>
        </p:nvSpPr>
        <p:spPr>
          <a:xfrm>
            <a:off x="914400" y="1378039"/>
            <a:ext cx="10032642" cy="4870361"/>
          </a:xfrm>
        </p:spPr>
        <p:txBody>
          <a:bodyPr>
            <a:normAutofit/>
          </a:bodyPr>
          <a:lstStyle/>
          <a:p>
            <a:pPr marL="0" indent="0">
              <a:spcAft>
                <a:spcPts val="600"/>
              </a:spcAft>
              <a:buNone/>
            </a:pPr>
            <a:r>
              <a:rPr lang="id-ID" sz="1600" dirty="0"/>
              <a:t>Wibowo, Ari. (2012). Peningkatan Performansi Sistem Temu Balik </a:t>
            </a:r>
            <a:r>
              <a:rPr lang="id-ID" sz="1600" dirty="0" smtClean="0"/>
              <a:t>Informasi</a:t>
            </a:r>
            <a:br>
              <a:rPr lang="id-ID" sz="1600" dirty="0" smtClean="0"/>
            </a:br>
            <a:r>
              <a:rPr lang="id-ID" sz="1600" dirty="0" smtClean="0"/>
              <a:t>Dengan </a:t>
            </a:r>
            <a:r>
              <a:rPr lang="id-ID" sz="1600" dirty="0"/>
              <a:t>Metode Phrasal Translation Dan Query Expansion. Batam: Teknik</a:t>
            </a:r>
            <a:br>
              <a:rPr lang="id-ID" sz="1600" dirty="0"/>
            </a:br>
            <a:r>
              <a:rPr lang="id-ID" sz="1600" dirty="0" smtClean="0"/>
              <a:t>Multimedia </a:t>
            </a:r>
            <a:r>
              <a:rPr lang="id-ID" sz="1600" dirty="0"/>
              <a:t>dan Jaringan Polteknik Negeri Batam.</a:t>
            </a:r>
            <a:br>
              <a:rPr lang="id-ID" sz="1600" dirty="0"/>
            </a:br>
            <a:r>
              <a:rPr lang="id-ID" sz="1600" i="1" dirty="0">
                <a:solidFill>
                  <a:schemeClr val="bg2">
                    <a:lumMod val="60000"/>
                    <a:lumOff val="40000"/>
                  </a:schemeClr>
                </a:solidFill>
                <a:hlinkClick r:id="rId2"/>
              </a:rPr>
              <a:t>http://</a:t>
            </a:r>
            <a:r>
              <a:rPr lang="id-ID" sz="1600" i="1" dirty="0" smtClean="0">
                <a:solidFill>
                  <a:schemeClr val="bg2">
                    <a:lumMod val="60000"/>
                    <a:lumOff val="40000"/>
                  </a:schemeClr>
                </a:solidFill>
                <a:hlinkClick r:id="rId2"/>
              </a:rPr>
              <a:t>p2m.polibatam.ac.id/wp-content/uploads/2012/05/Ari-Wibowo-Peningkatan-Performansi-Sistem-Temu-Balik-Informasi.pdf</a:t>
            </a:r>
            <a:r>
              <a:rPr lang="id-ID" sz="1600" i="1" dirty="0" smtClean="0">
                <a:solidFill>
                  <a:schemeClr val="bg2">
                    <a:lumMod val="60000"/>
                    <a:lumOff val="40000"/>
                  </a:schemeClr>
                </a:solidFill>
              </a:rPr>
              <a:t> </a:t>
            </a:r>
          </a:p>
          <a:p>
            <a:pPr marL="0" indent="0">
              <a:spcAft>
                <a:spcPts val="600"/>
              </a:spcAft>
              <a:buNone/>
            </a:pPr>
            <a:r>
              <a:rPr lang="id-ID" sz="1600" dirty="0"/>
              <a:t/>
            </a:r>
            <a:br>
              <a:rPr lang="id-ID" sz="1600" dirty="0"/>
            </a:br>
            <a:r>
              <a:rPr lang="id-ID" sz="1600" dirty="0" smtClean="0"/>
              <a:t>Fitri, Meisya. (2013) Perancangan Sistem Temu Balik Informasi Dengan Metode Pembobotan Kombinasi Tf-idf Untuk Pencarian Dokumen Berbahasa Indonesia </a:t>
            </a:r>
            <a:r>
              <a:rPr lang="id-ID" sz="1600" dirty="0" smtClean="0">
                <a:solidFill>
                  <a:srgbClr val="0070C0"/>
                </a:solidFill>
                <a:hlinkClick r:id="rId3"/>
              </a:rPr>
              <a:t>http</a:t>
            </a:r>
            <a:r>
              <a:rPr lang="id-ID" sz="1600" dirty="0">
                <a:solidFill>
                  <a:srgbClr val="0070C0"/>
                </a:solidFill>
                <a:hlinkClick r:id="rId3"/>
              </a:rPr>
              <a:t>://id.portalgaruda.org/?</a:t>
            </a:r>
            <a:r>
              <a:rPr lang="id-ID" sz="1600" dirty="0" smtClean="0">
                <a:solidFill>
                  <a:srgbClr val="0070C0"/>
                </a:solidFill>
                <a:hlinkClick r:id="rId3"/>
              </a:rPr>
              <a:t>ref=browse&amp;mod=viewarticle&amp;article=112004</a:t>
            </a:r>
            <a:endParaRPr lang="id-ID" sz="1600" dirty="0" smtClean="0">
              <a:solidFill>
                <a:srgbClr val="0070C0"/>
              </a:solidFill>
            </a:endParaRPr>
          </a:p>
          <a:p>
            <a:pPr marL="0" indent="0">
              <a:buNone/>
            </a:pPr>
            <a:r>
              <a:rPr lang="id-ID" sz="1600" dirty="0" smtClean="0"/>
              <a:t>Kusumawati, Wardani. Temu Kembali Informasi dengan </a:t>
            </a:r>
            <a:r>
              <a:rPr lang="id-ID" sz="1600" i="1" dirty="0"/>
              <a:t>k</a:t>
            </a:r>
            <a:r>
              <a:rPr lang="id-ID" sz="1600" i="1" dirty="0" smtClean="0"/>
              <a:t>eyword </a:t>
            </a:r>
            <a:r>
              <a:rPr lang="id-ID" sz="1600" dirty="0" smtClean="0"/>
              <a:t>(Studi </a:t>
            </a:r>
            <a:r>
              <a:rPr lang="id-ID" sz="1600" dirty="0"/>
              <a:t>d</a:t>
            </a:r>
            <a:r>
              <a:rPr lang="id-ID" sz="1600" dirty="0" smtClean="0"/>
              <a:t>eskriptif tentang Sistem Temu Kembali Informasi </a:t>
            </a:r>
            <a:r>
              <a:rPr lang="id-ID" sz="1600" dirty="0"/>
              <a:t>c</a:t>
            </a:r>
            <a:r>
              <a:rPr lang="id-ID" sz="1600" dirty="0" smtClean="0"/>
              <a:t>engan </a:t>
            </a:r>
            <a:r>
              <a:rPr lang="id-ID" sz="1600" i="1" dirty="0"/>
              <a:t>c</a:t>
            </a:r>
            <a:r>
              <a:rPr lang="id-ID" sz="1600" i="1" dirty="0" smtClean="0"/>
              <a:t>ontrolled </a:t>
            </a:r>
            <a:r>
              <a:rPr lang="id-ID" sz="1600" i="1" dirty="0"/>
              <a:t>v</a:t>
            </a:r>
            <a:r>
              <a:rPr lang="id-ID" sz="1600" i="1" dirty="0" smtClean="0"/>
              <a:t>ocabulary </a:t>
            </a:r>
            <a:r>
              <a:rPr lang="id-ID" sz="1600" dirty="0"/>
              <a:t>p</a:t>
            </a:r>
            <a:r>
              <a:rPr lang="id-ID" sz="1600" dirty="0" smtClean="0"/>
              <a:t>ada field Judul, subyek, dan </a:t>
            </a:r>
            <a:r>
              <a:rPr lang="id-ID" sz="1600" dirty="0"/>
              <a:t>p</a:t>
            </a:r>
            <a:r>
              <a:rPr lang="id-ID" sz="1600" dirty="0" smtClean="0"/>
              <a:t>engarang </a:t>
            </a:r>
            <a:r>
              <a:rPr lang="id-ID" sz="1600" dirty="0"/>
              <a:t>d</a:t>
            </a:r>
            <a:r>
              <a:rPr lang="id-ID" sz="1600" dirty="0" smtClean="0"/>
              <a:t>i Perpustakaan Universitas Airlangga) </a:t>
            </a:r>
            <a:r>
              <a:rPr lang="id-ID" sz="1600" dirty="0"/>
              <a:t/>
            </a:r>
            <a:br>
              <a:rPr lang="id-ID" sz="1600" dirty="0"/>
            </a:br>
            <a:r>
              <a:rPr lang="id-ID" sz="1600" i="1" dirty="0" smtClean="0">
                <a:solidFill>
                  <a:schemeClr val="bg2">
                    <a:lumMod val="60000"/>
                    <a:lumOff val="40000"/>
                  </a:schemeClr>
                </a:solidFill>
              </a:rPr>
              <a:t>http</a:t>
            </a:r>
            <a:r>
              <a:rPr lang="id-ID" sz="1600" i="1" dirty="0">
                <a:solidFill>
                  <a:schemeClr val="bg2">
                    <a:lumMod val="60000"/>
                    <a:lumOff val="40000"/>
                  </a:schemeClr>
                </a:solidFill>
              </a:rPr>
              <a:t>://journal.unair.ac.id/download-fullpapers-jurnal%20Devita%20K.pdf</a:t>
            </a:r>
            <a:r>
              <a:rPr lang="id-ID" dirty="0"/>
              <a:t/>
            </a:r>
            <a:br>
              <a:rPr lang="id-ID" dirty="0"/>
            </a:br>
            <a:endParaRPr lang="id-ID" dirty="0" smtClean="0"/>
          </a:p>
          <a:p>
            <a:pPr marL="0" indent="0">
              <a:buNone/>
            </a:pPr>
            <a:r>
              <a:rPr lang="id-ID" sz="1600" i="1" dirty="0">
                <a:solidFill>
                  <a:schemeClr val="bg2">
                    <a:lumMod val="60000"/>
                    <a:lumOff val="40000"/>
                  </a:schemeClr>
                </a:solidFill>
              </a:rPr>
              <a:t>https://donyprisma.wordpress.com/2014/01/02/jenis-fungsi-dan-tujuan-sistem-temu-kembali-informasi/</a:t>
            </a:r>
          </a:p>
        </p:txBody>
      </p:sp>
    </p:spTree>
    <p:extLst>
      <p:ext uri="{BB962C8B-B14F-4D97-AF65-F5344CB8AC3E}">
        <p14:creationId xmlns:p14="http://schemas.microsoft.com/office/powerpoint/2010/main" val="29519356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Anggota kelompok :</a:t>
            </a:r>
            <a:endParaRPr lang="id-ID" dirty="0"/>
          </a:p>
        </p:txBody>
      </p:sp>
      <p:sp>
        <p:nvSpPr>
          <p:cNvPr id="3" name="Content Placeholder 2"/>
          <p:cNvSpPr>
            <a:spLocks noGrp="1"/>
          </p:cNvSpPr>
          <p:nvPr>
            <p:ph idx="1"/>
          </p:nvPr>
        </p:nvSpPr>
        <p:spPr/>
        <p:txBody>
          <a:bodyPr/>
          <a:lstStyle/>
          <a:p>
            <a:r>
              <a:rPr lang="id-ID" dirty="0"/>
              <a:t>Dian Santosa			14.11.0134(KETUA</a:t>
            </a:r>
            <a:r>
              <a:rPr lang="id-ID" dirty="0" smtClean="0"/>
              <a:t>)</a:t>
            </a:r>
          </a:p>
          <a:p>
            <a:r>
              <a:rPr lang="id-ID" dirty="0" smtClean="0"/>
              <a:t>Yayan Andriyana		14.11.0049</a:t>
            </a:r>
          </a:p>
          <a:p>
            <a:r>
              <a:rPr lang="id-ID" dirty="0" smtClean="0"/>
              <a:t>Taufik Hidayat N		14.11.0108</a:t>
            </a:r>
          </a:p>
          <a:p>
            <a:r>
              <a:rPr lang="id-ID" dirty="0" smtClean="0"/>
              <a:t>Khoerul Azni			14.11.0131</a:t>
            </a:r>
          </a:p>
          <a:p>
            <a:r>
              <a:rPr lang="id-ID" dirty="0" smtClean="0"/>
              <a:t>Agung Tri C				14.11.0132</a:t>
            </a:r>
          </a:p>
          <a:p>
            <a:r>
              <a:rPr lang="id-ID" dirty="0" smtClean="0"/>
              <a:t>Muhamad Margie A	14.11.0133</a:t>
            </a:r>
          </a:p>
          <a:p>
            <a:r>
              <a:rPr lang="id-ID"/>
              <a:t>Rico Haviananto		12.11.- - - -</a:t>
            </a:r>
          </a:p>
          <a:p>
            <a:endParaRPr lang="id-ID" dirty="0" smtClean="0"/>
          </a:p>
        </p:txBody>
      </p:sp>
    </p:spTree>
    <p:extLst>
      <p:ext uri="{BB962C8B-B14F-4D97-AF65-F5344CB8AC3E}">
        <p14:creationId xmlns:p14="http://schemas.microsoft.com/office/powerpoint/2010/main" val="7444376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Information Retrieval</a:t>
            </a:r>
            <a:br>
              <a:rPr lang="id-ID" dirty="0" smtClean="0"/>
            </a:br>
            <a:r>
              <a:rPr lang="id-ID" dirty="0" smtClean="0"/>
              <a:t>(Sistem Temu Balik Informasi)</a:t>
            </a:r>
            <a:endParaRPr lang="id-ID" dirty="0"/>
          </a:p>
        </p:txBody>
      </p:sp>
      <p:sp>
        <p:nvSpPr>
          <p:cNvPr id="3" name="Content Placeholder 2"/>
          <p:cNvSpPr>
            <a:spLocks noGrp="1"/>
          </p:cNvSpPr>
          <p:nvPr>
            <p:ph idx="1"/>
          </p:nvPr>
        </p:nvSpPr>
        <p:spPr/>
        <p:txBody>
          <a:bodyPr/>
          <a:lstStyle/>
          <a:p>
            <a:pPr marL="0" indent="0">
              <a:buNone/>
            </a:pPr>
            <a:r>
              <a:rPr lang="id-ID" dirty="0"/>
              <a:t>temu kembali informasi merupakan suatu sistem yang menyimpan informasi </a:t>
            </a:r>
            <a:r>
              <a:rPr lang="id-ID" dirty="0" smtClean="0"/>
              <a:t>dan menemukan </a:t>
            </a:r>
            <a:r>
              <a:rPr lang="id-ID" dirty="0"/>
              <a:t>kembali informasi tersebut (Janu Suptari; Purwono 2006</a:t>
            </a:r>
            <a:r>
              <a:rPr lang="id-ID" dirty="0" smtClean="0"/>
              <a:t>).</a:t>
            </a:r>
          </a:p>
          <a:p>
            <a:pPr marL="0" indent="0">
              <a:buNone/>
            </a:pPr>
            <a:r>
              <a:rPr lang="id-ID" dirty="0" smtClean="0"/>
              <a:t> </a:t>
            </a:r>
            <a:br>
              <a:rPr lang="id-ID" dirty="0" smtClean="0"/>
            </a:br>
            <a:r>
              <a:rPr lang="id-ID" dirty="0" smtClean="0"/>
              <a:t>Menurut </a:t>
            </a:r>
            <a:r>
              <a:rPr lang="id-ID" dirty="0"/>
              <a:t>Wibowo (2012) Sistem Temu Balik Informasi (Information</a:t>
            </a:r>
            <a:br>
              <a:rPr lang="id-ID" dirty="0"/>
            </a:br>
            <a:r>
              <a:rPr lang="id-ID" dirty="0"/>
              <a:t>Retrieval) adalah ilmu mencari informasi dalam suatu dokumen, </a:t>
            </a:r>
            <a:r>
              <a:rPr lang="id-ID" dirty="0" smtClean="0"/>
              <a:t>mencari dokumen </a:t>
            </a:r>
            <a:r>
              <a:rPr lang="id-ID" dirty="0"/>
              <a:t>itu sendiri dan mencari metadata yang menggambarkan suatu dokumen. </a:t>
            </a:r>
            <a:br>
              <a:rPr lang="id-ID" dirty="0"/>
            </a:br>
            <a:endParaRPr lang="id-ID" dirty="0"/>
          </a:p>
        </p:txBody>
      </p:sp>
    </p:spTree>
    <p:extLst>
      <p:ext uri="{BB962C8B-B14F-4D97-AF65-F5344CB8AC3E}">
        <p14:creationId xmlns:p14="http://schemas.microsoft.com/office/powerpoint/2010/main" val="7995593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Information Retrieval</a:t>
            </a:r>
            <a:br>
              <a:rPr lang="id-ID" dirty="0"/>
            </a:br>
            <a:r>
              <a:rPr lang="id-ID" dirty="0"/>
              <a:t>(Sistem Temu Balik Informasi)</a:t>
            </a:r>
          </a:p>
        </p:txBody>
      </p:sp>
      <p:sp>
        <p:nvSpPr>
          <p:cNvPr id="3" name="Content Placeholder 2"/>
          <p:cNvSpPr>
            <a:spLocks noGrp="1"/>
          </p:cNvSpPr>
          <p:nvPr>
            <p:ph idx="1"/>
          </p:nvPr>
        </p:nvSpPr>
        <p:spPr/>
        <p:txBody>
          <a:bodyPr/>
          <a:lstStyle/>
          <a:p>
            <a:pPr marL="0" indent="0" algn="just">
              <a:buNone/>
            </a:pPr>
            <a:r>
              <a:rPr lang="id-ID" dirty="0"/>
              <a:t>Sistem Temu Balik Informasi merupakan cabang dari ilmu komputer </a:t>
            </a:r>
            <a:r>
              <a:rPr lang="id-ID" dirty="0" smtClean="0"/>
              <a:t>terapan(applied </a:t>
            </a:r>
            <a:r>
              <a:rPr lang="id-ID" dirty="0"/>
              <a:t>computer science) yang berkonsentrasi pada representasi, </a:t>
            </a:r>
            <a:r>
              <a:rPr lang="id-ID" dirty="0" smtClean="0"/>
              <a:t>penyimpanan,pengorganisasian</a:t>
            </a:r>
            <a:r>
              <a:rPr lang="id-ID" dirty="0"/>
              <a:t>, akses dan distribusi informasi </a:t>
            </a:r>
            <a:r>
              <a:rPr lang="id-ID" dirty="0" smtClean="0"/>
              <a:t>.</a:t>
            </a:r>
            <a:endParaRPr lang="id-ID" dirty="0"/>
          </a:p>
          <a:p>
            <a:pPr marL="0" indent="0" algn="just">
              <a:buNone/>
            </a:pPr>
            <a:r>
              <a:rPr lang="id-ID" dirty="0" smtClean="0"/>
              <a:t>Dalam sudut pandang pengguna, Sistem Temu Balik Informasi memiliki tujuan untuk membantu pencarian informasi dengan memberikan koleksi informasi yang ada dan sesuai dengan kebutuhan pengguna. </a:t>
            </a:r>
            <a:br>
              <a:rPr lang="id-ID" dirty="0" smtClean="0"/>
            </a:br>
            <a:r>
              <a:rPr lang="id-ID" dirty="0" smtClean="0"/>
              <a:t/>
            </a:r>
            <a:br>
              <a:rPr lang="id-ID" dirty="0" smtClean="0"/>
            </a:br>
            <a:r>
              <a:rPr lang="id-ID" dirty="0" smtClean="0"/>
              <a:t>Secara umum bisa dikatakan </a:t>
            </a:r>
            <a:r>
              <a:rPr lang="id-ID" dirty="0"/>
              <a:t>Sistem Temu Balik Informasi (Information Retrieval) adalah ilmu mencari informasi </a:t>
            </a:r>
            <a:r>
              <a:rPr lang="id-ID" dirty="0" smtClean="0"/>
              <a:t>dalam suatu </a:t>
            </a:r>
            <a:r>
              <a:rPr lang="id-ID" dirty="0"/>
              <a:t>dokumen, mencari dokumen itu sendiri dan mencari metadata yang menggambarkan </a:t>
            </a:r>
            <a:r>
              <a:rPr lang="id-ID" dirty="0" smtClean="0"/>
              <a:t>suatu dokumen</a:t>
            </a:r>
            <a:r>
              <a:rPr lang="id-ID" dirty="0"/>
              <a:t>.</a:t>
            </a:r>
          </a:p>
          <a:p>
            <a:pPr marL="0" indent="0" algn="just">
              <a:buNone/>
            </a:pPr>
            <a:endParaRPr lang="id-ID" dirty="0"/>
          </a:p>
        </p:txBody>
      </p:sp>
    </p:spTree>
    <p:extLst>
      <p:ext uri="{BB962C8B-B14F-4D97-AF65-F5344CB8AC3E}">
        <p14:creationId xmlns:p14="http://schemas.microsoft.com/office/powerpoint/2010/main" val="13597566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Tujuan Temu Balik informasi</a:t>
            </a:r>
            <a:endParaRPr lang="id-ID" dirty="0"/>
          </a:p>
        </p:txBody>
      </p:sp>
      <p:sp>
        <p:nvSpPr>
          <p:cNvPr id="3" name="Content Placeholder 2"/>
          <p:cNvSpPr>
            <a:spLocks noGrp="1"/>
          </p:cNvSpPr>
          <p:nvPr>
            <p:ph idx="1"/>
          </p:nvPr>
        </p:nvSpPr>
        <p:spPr>
          <a:xfrm>
            <a:off x="1103312" y="1622738"/>
            <a:ext cx="8946541" cy="4625661"/>
          </a:xfrm>
        </p:spPr>
        <p:txBody>
          <a:bodyPr>
            <a:normAutofit lnSpcReduction="10000"/>
          </a:bodyPr>
          <a:lstStyle/>
          <a:p>
            <a:pPr fontAlgn="base"/>
            <a:r>
              <a:rPr lang="id-ID" dirty="0"/>
              <a:t>Sistem Temu </a:t>
            </a:r>
            <a:r>
              <a:rPr lang="id-ID" dirty="0" smtClean="0"/>
              <a:t>Balik </a:t>
            </a:r>
            <a:r>
              <a:rPr lang="id-ID" dirty="0"/>
              <a:t>Informasi didisain untuk menemukan dokumen atau informasi yang diperlukan oleh masyarakat pengguna. Sistem Temu </a:t>
            </a:r>
            <a:r>
              <a:rPr lang="id-ID" dirty="0" smtClean="0"/>
              <a:t>Balik </a:t>
            </a:r>
            <a:r>
              <a:rPr lang="id-ID" dirty="0"/>
              <a:t>Informasi bertujuan untuk menjembatani kebutuhan informasi pengguna dengan sumber informasi yang tersedia dalam situasi seperti dikemukakan oleh Belkin (1980) sebagai berikut:</a:t>
            </a:r>
          </a:p>
          <a:p>
            <a:pPr marL="457200" indent="-457200" fontAlgn="base">
              <a:buFont typeface="+mj-lt"/>
              <a:buAutoNum type="arabicPeriod"/>
            </a:pPr>
            <a:r>
              <a:rPr lang="id-ID" dirty="0" smtClean="0"/>
              <a:t>Penulis </a:t>
            </a:r>
            <a:r>
              <a:rPr lang="id-ID" dirty="0"/>
              <a:t>mempresentasikan sekumpulan ide dalam sebuah dokumen menggunakan sekumpulan konsep.</a:t>
            </a:r>
          </a:p>
          <a:p>
            <a:pPr marL="457200" indent="-457200" fontAlgn="base">
              <a:buFont typeface="+mj-lt"/>
              <a:buAutoNum type="arabicPeriod"/>
            </a:pPr>
            <a:r>
              <a:rPr lang="id-ID" dirty="0" smtClean="0"/>
              <a:t>Terdapat </a:t>
            </a:r>
            <a:r>
              <a:rPr lang="id-ID" dirty="0"/>
              <a:t>beberapa pengguna yang memerlukan ide yang dikemukakan oleh penulis tersebut, tapi mereka tidak dapat mengidentifikasikan dan menemukannya dengan baik.</a:t>
            </a:r>
          </a:p>
          <a:p>
            <a:pPr marL="457200" indent="-457200" fontAlgn="base">
              <a:buFont typeface="+mj-lt"/>
              <a:buAutoNum type="arabicPeriod"/>
            </a:pPr>
            <a:r>
              <a:rPr lang="id-ID" dirty="0"/>
              <a:t>Sistem temu kembali informasi bertujuan untuk mempertemukan ide yang dikemukakan oleh penulis dalam dokumen dengan kebutuhan informasi pengguna yang dinyatakan dalam bentuk pertanyaan (query)</a:t>
            </a:r>
          </a:p>
          <a:p>
            <a:pPr marL="0" indent="0">
              <a:buNone/>
            </a:pPr>
            <a:endParaRPr lang="id-ID" dirty="0"/>
          </a:p>
        </p:txBody>
      </p:sp>
    </p:spTree>
    <p:extLst>
      <p:ext uri="{BB962C8B-B14F-4D97-AF65-F5344CB8AC3E}">
        <p14:creationId xmlns:p14="http://schemas.microsoft.com/office/powerpoint/2010/main" val="17926594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080247"/>
          </a:xfrm>
        </p:spPr>
        <p:txBody>
          <a:bodyPr/>
          <a:lstStyle/>
          <a:p>
            <a:r>
              <a:rPr lang="id-ID" dirty="0" smtClean="0"/>
              <a:t>Fungsi Temu Balik Informasi</a:t>
            </a:r>
            <a:endParaRPr lang="id-ID" dirty="0"/>
          </a:p>
        </p:txBody>
      </p:sp>
      <p:sp>
        <p:nvSpPr>
          <p:cNvPr id="3" name="Content Placeholder 2"/>
          <p:cNvSpPr>
            <a:spLocks noGrp="1"/>
          </p:cNvSpPr>
          <p:nvPr>
            <p:ph idx="1"/>
          </p:nvPr>
        </p:nvSpPr>
        <p:spPr>
          <a:xfrm>
            <a:off x="1103312" y="1532966"/>
            <a:ext cx="8946541" cy="4715434"/>
          </a:xfrm>
        </p:spPr>
        <p:txBody>
          <a:bodyPr>
            <a:normAutofit/>
          </a:bodyPr>
          <a:lstStyle/>
          <a:p>
            <a:pPr algn="just" fontAlgn="base"/>
            <a:r>
              <a:rPr lang="id-ID" sz="1600" dirty="0">
                <a:latin typeface="+mn-lt"/>
                <a:cs typeface="Times New Roman" panose="02020603050405020304" pitchFamily="18" charset="0"/>
              </a:rPr>
              <a:t>Adapun fungsi utama Sistem Temu Kembali Informasi seperti dikemukakan oleh Lancaster (1979) dan Kent (1971) adalah sebagai berikut:</a:t>
            </a:r>
          </a:p>
          <a:p>
            <a:pPr algn="just" fontAlgn="base">
              <a:buFont typeface="+mj-lt"/>
              <a:buAutoNum type="arabicPeriod"/>
            </a:pPr>
            <a:r>
              <a:rPr lang="id-ID" sz="1600" dirty="0">
                <a:latin typeface="+mn-lt"/>
                <a:cs typeface="Times New Roman" panose="02020603050405020304" pitchFamily="18" charset="0"/>
              </a:rPr>
              <a:t>Mengidentifikasi sumber informasi yang relevan dengan minat masyarakat pengguna yang ditargetkan.</a:t>
            </a:r>
          </a:p>
          <a:p>
            <a:pPr algn="just" fontAlgn="base">
              <a:buFont typeface="+mj-lt"/>
              <a:buAutoNum type="arabicPeriod"/>
            </a:pPr>
            <a:r>
              <a:rPr lang="id-ID" sz="1600" dirty="0">
                <a:latin typeface="+mn-lt"/>
                <a:cs typeface="Times New Roman" panose="02020603050405020304" pitchFamily="18" charset="0"/>
              </a:rPr>
              <a:t>Menganalisis isi sumber informasi  (dokumen)</a:t>
            </a:r>
          </a:p>
          <a:p>
            <a:pPr algn="just" fontAlgn="base">
              <a:buFont typeface="+mj-lt"/>
              <a:buAutoNum type="arabicPeriod"/>
            </a:pPr>
            <a:r>
              <a:rPr lang="id-ID" sz="1600" dirty="0">
                <a:latin typeface="+mn-lt"/>
                <a:cs typeface="Times New Roman" panose="02020603050405020304" pitchFamily="18" charset="0"/>
              </a:rPr>
              <a:t>Merepresentasikan isi sumber informasi dengan cara tertentu yang memungkinkan untuk dipertemukan dengan pertanyaan (</a:t>
            </a:r>
            <a:r>
              <a:rPr lang="id-ID" sz="1600" i="1" dirty="0">
                <a:latin typeface="+mn-lt"/>
                <a:cs typeface="Times New Roman" panose="02020603050405020304" pitchFamily="18" charset="0"/>
              </a:rPr>
              <a:t>query</a:t>
            </a:r>
            <a:r>
              <a:rPr lang="id-ID" sz="1600" dirty="0">
                <a:latin typeface="+mn-lt"/>
                <a:cs typeface="Times New Roman" panose="02020603050405020304" pitchFamily="18" charset="0"/>
              </a:rPr>
              <a:t>) pengguna.</a:t>
            </a:r>
          </a:p>
          <a:p>
            <a:pPr algn="just" fontAlgn="base">
              <a:buFont typeface="+mj-lt"/>
              <a:buAutoNum type="arabicPeriod"/>
            </a:pPr>
            <a:r>
              <a:rPr lang="id-ID" sz="1600" dirty="0">
                <a:latin typeface="+mn-lt"/>
                <a:cs typeface="Times New Roman" panose="02020603050405020304" pitchFamily="18" charset="0"/>
              </a:rPr>
              <a:t>Merepresentasikan pertanyaan (</a:t>
            </a:r>
            <a:r>
              <a:rPr lang="id-ID" sz="1600" i="1" dirty="0">
                <a:latin typeface="+mn-lt"/>
                <a:cs typeface="Times New Roman" panose="02020603050405020304" pitchFamily="18" charset="0"/>
              </a:rPr>
              <a:t>query</a:t>
            </a:r>
            <a:r>
              <a:rPr lang="id-ID" sz="1600" dirty="0">
                <a:latin typeface="+mn-lt"/>
                <a:cs typeface="Times New Roman" panose="02020603050405020304" pitchFamily="18" charset="0"/>
              </a:rPr>
              <a:t>) pengguna dengan cara tertentu yang memungkinkan untuk dipertemukan sumber informasi yang terdapat dalam basis data.</a:t>
            </a:r>
          </a:p>
          <a:p>
            <a:pPr algn="just" fontAlgn="base">
              <a:buFont typeface="+mj-lt"/>
              <a:buAutoNum type="arabicPeriod"/>
            </a:pPr>
            <a:r>
              <a:rPr lang="id-ID" sz="1600" dirty="0">
                <a:latin typeface="+mn-lt"/>
                <a:cs typeface="Times New Roman" panose="02020603050405020304" pitchFamily="18" charset="0"/>
              </a:rPr>
              <a:t>Mempertemukan pernyataan pencarian dengan data yang tersimpan dalam basis data.</a:t>
            </a:r>
          </a:p>
          <a:p>
            <a:pPr algn="just" fontAlgn="base">
              <a:buFont typeface="+mj-lt"/>
              <a:buAutoNum type="arabicPeriod"/>
            </a:pPr>
            <a:r>
              <a:rPr lang="id-ID" sz="1600" dirty="0">
                <a:latin typeface="+mn-lt"/>
                <a:cs typeface="Times New Roman" panose="02020603050405020304" pitchFamily="18" charset="0"/>
              </a:rPr>
              <a:t>Menemu-kembalikan informasi yang relevan.</a:t>
            </a:r>
          </a:p>
          <a:p>
            <a:pPr algn="just" fontAlgn="base">
              <a:buFont typeface="+mj-lt"/>
              <a:buAutoNum type="arabicPeriod"/>
            </a:pPr>
            <a:r>
              <a:rPr lang="id-ID" sz="1600" dirty="0">
                <a:latin typeface="+mn-lt"/>
                <a:cs typeface="Times New Roman" panose="02020603050405020304" pitchFamily="18" charset="0"/>
              </a:rPr>
              <a:t>Menyempurnakan unjuk kerja sistem berdasarkan umpan balik yang diberikan oleh pengguna.</a:t>
            </a:r>
          </a:p>
          <a:p>
            <a:pPr marL="0" indent="0">
              <a:buNone/>
            </a:pPr>
            <a:endParaRPr lang="id-ID" dirty="0">
              <a:latin typeface="+mn-lt"/>
            </a:endParaRPr>
          </a:p>
        </p:txBody>
      </p:sp>
    </p:spTree>
    <p:extLst>
      <p:ext uri="{BB962C8B-B14F-4D97-AF65-F5344CB8AC3E}">
        <p14:creationId xmlns:p14="http://schemas.microsoft.com/office/powerpoint/2010/main" val="19742554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Komponen Sistem Temu Balik Informasi</a:t>
            </a:r>
            <a:endParaRPr lang="id-ID" dirty="0"/>
          </a:p>
        </p:txBody>
      </p:sp>
      <p:sp>
        <p:nvSpPr>
          <p:cNvPr id="3" name="Content Placeholder 2"/>
          <p:cNvSpPr>
            <a:spLocks noGrp="1"/>
          </p:cNvSpPr>
          <p:nvPr>
            <p:ph idx="1"/>
          </p:nvPr>
        </p:nvSpPr>
        <p:spPr/>
        <p:txBody>
          <a:bodyPr/>
          <a:lstStyle/>
          <a:p>
            <a:pPr algn="just"/>
            <a:r>
              <a:rPr lang="id-ID" dirty="0"/>
              <a:t>Komponen Sistem Temu Balik Informasi Menurut Chowdury yang dikutip oleh Zaenab (2002: 41) “pada intinya dalam sistem temu balik informasi terdapat tiga komponen utama yang saling mempengaruhi, yaitu (1) kumpulan dokumen; (2) kebutuhan informasi pengguna, dan (3) proses pencocokan (matching) antara keduanya” Sedangkan komponen - komponen sistem temu balik informasi menurut Hasugian (2006: 14) antara lain, (1) pengguna; (2) query; (3) dokumen; (4) indeks dokumen dan (5) pencocokan/ matcher function.</a:t>
            </a:r>
          </a:p>
        </p:txBody>
      </p:sp>
    </p:spTree>
    <p:extLst>
      <p:ext uri="{BB962C8B-B14F-4D97-AF65-F5344CB8AC3E}">
        <p14:creationId xmlns:p14="http://schemas.microsoft.com/office/powerpoint/2010/main" val="5813097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5130" y="259535"/>
            <a:ext cx="9404723" cy="963958"/>
          </a:xfrm>
        </p:spPr>
        <p:txBody>
          <a:bodyPr/>
          <a:lstStyle/>
          <a:p>
            <a:r>
              <a:rPr lang="id-ID" sz="3600" dirty="0"/>
              <a:t>Komponen Sistem Temu Balik Informasi</a:t>
            </a:r>
          </a:p>
        </p:txBody>
      </p:sp>
      <p:sp>
        <p:nvSpPr>
          <p:cNvPr id="3" name="Content Placeholder 2"/>
          <p:cNvSpPr>
            <a:spLocks noGrp="1"/>
          </p:cNvSpPr>
          <p:nvPr>
            <p:ph idx="1"/>
          </p:nvPr>
        </p:nvSpPr>
        <p:spPr>
          <a:xfrm>
            <a:off x="1103312" y="1481070"/>
            <a:ext cx="8946541" cy="4767329"/>
          </a:xfrm>
        </p:spPr>
        <p:txBody>
          <a:bodyPr>
            <a:normAutofit fontScale="70000" lnSpcReduction="20000"/>
          </a:bodyPr>
          <a:lstStyle/>
          <a:p>
            <a:pPr marL="0" indent="0">
              <a:buNone/>
            </a:pPr>
            <a:r>
              <a:rPr lang="id-ID" dirty="0"/>
              <a:t>1. </a:t>
            </a:r>
            <a:r>
              <a:rPr lang="id-ID" b="1" dirty="0"/>
              <a:t>Pengguna</a:t>
            </a:r>
            <a:r>
              <a:rPr lang="id-ID" dirty="0"/>
              <a:t> </a:t>
            </a:r>
          </a:p>
          <a:p>
            <a:pPr marL="0" indent="0">
              <a:buNone/>
            </a:pPr>
            <a:r>
              <a:rPr lang="id-ID" dirty="0"/>
              <a:t>Pengguna STBI adalah orang yang menggunakan atau memanfaatkan STBI dalam rangka kegiatan pengelolaan dan pencarian informasi. Berdasarkan perannya, pengguna STBI dibedakakan atas 2 (dua) kelompok yaitu pengguna (user) dan pengguna akhir (end user). </a:t>
            </a:r>
          </a:p>
          <a:p>
            <a:pPr marL="0" indent="0">
              <a:buNone/>
            </a:pPr>
            <a:r>
              <a:rPr lang="id-ID" dirty="0"/>
              <a:t>2. </a:t>
            </a:r>
            <a:r>
              <a:rPr lang="id-ID" b="1" dirty="0"/>
              <a:t>Query</a:t>
            </a:r>
            <a:r>
              <a:rPr lang="id-ID" dirty="0"/>
              <a:t> </a:t>
            </a:r>
          </a:p>
          <a:p>
            <a:pPr marL="0" indent="0">
              <a:buNone/>
            </a:pPr>
            <a:r>
              <a:rPr lang="id-ID" dirty="0"/>
              <a:t>Query adalah format bahasa permintaan yang di input (dimasukan) oleh pengguna ke dalam STBI. Dalam interface (antar muka) STBI selalu disediakan kolom/ruas sebagai tempat bagi pengguna untuk mengetikkan (menuliskan) query nya. </a:t>
            </a:r>
          </a:p>
          <a:p>
            <a:pPr marL="0" indent="0">
              <a:buNone/>
            </a:pPr>
            <a:r>
              <a:rPr lang="id-ID" dirty="0"/>
              <a:t>3</a:t>
            </a:r>
            <a:r>
              <a:rPr lang="id-ID" b="1" dirty="0"/>
              <a:t>. Dokumen</a:t>
            </a:r>
            <a:r>
              <a:rPr lang="id-ID" dirty="0"/>
              <a:t> </a:t>
            </a:r>
          </a:p>
          <a:p>
            <a:pPr marL="0" indent="0">
              <a:buNone/>
            </a:pPr>
            <a:r>
              <a:rPr lang="id-ID" dirty="0"/>
              <a:t>Dokumen adalah istilah yang digunakan untuk seluruh bahan pustaka, apakah itu artikel, buku, laporan penelitian dan sebagainya. Seluruh bahan pustaka dapat disebut sebagai dokumen. </a:t>
            </a:r>
          </a:p>
          <a:p>
            <a:pPr marL="0" indent="0">
              <a:buNone/>
            </a:pPr>
            <a:r>
              <a:rPr lang="id-ID" dirty="0"/>
              <a:t>4. </a:t>
            </a:r>
            <a:r>
              <a:rPr lang="id-ID" b="1" dirty="0"/>
              <a:t>Indeks Dokumen</a:t>
            </a:r>
            <a:r>
              <a:rPr lang="id-ID" dirty="0"/>
              <a:t> </a:t>
            </a:r>
          </a:p>
          <a:p>
            <a:pPr marL="0" indent="0">
              <a:buNone/>
            </a:pPr>
            <a:r>
              <a:rPr lang="id-ID" dirty="0"/>
              <a:t>Indeks adalah daftar istilah atau kata (list of terms). Dokumen yang dimasukkan/disimpan dalam database diwakili oleh indeks, Indeks itu disebut indeks dokumen. </a:t>
            </a:r>
          </a:p>
          <a:p>
            <a:pPr marL="0" indent="0">
              <a:buNone/>
            </a:pPr>
            <a:r>
              <a:rPr lang="id-ID" dirty="0"/>
              <a:t>5. </a:t>
            </a:r>
            <a:r>
              <a:rPr lang="id-ID" b="1" dirty="0"/>
              <a:t>Pencocokkan (Matcher Function)</a:t>
            </a:r>
            <a:r>
              <a:rPr lang="id-ID" dirty="0"/>
              <a:t> </a:t>
            </a:r>
          </a:p>
          <a:p>
            <a:pPr marL="0" indent="0">
              <a:buNone/>
            </a:pPr>
            <a:r>
              <a:rPr lang="id-ID" dirty="0"/>
              <a:t>Pencocokan istilah (query) yang dimasukkan oleh pengguna dengan indeks dokumen yang tersimpan dalam database dilakukan oleh mesin komputer. Komputer yang melakukan proses pencocokan itu dalam waktu yang sangat singkat sesuai dengan kecepatan memory dan processing yang dimiliki oleh komputer itu.</a:t>
            </a:r>
          </a:p>
        </p:txBody>
      </p:sp>
    </p:spTree>
    <p:extLst>
      <p:ext uri="{BB962C8B-B14F-4D97-AF65-F5344CB8AC3E}">
        <p14:creationId xmlns:p14="http://schemas.microsoft.com/office/powerpoint/2010/main" val="19201031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Contoh Sistem Temu Balik Informasi</a:t>
            </a:r>
            <a:endParaRPr lang="id-ID" dirty="0"/>
          </a:p>
        </p:txBody>
      </p:sp>
      <p:sp>
        <p:nvSpPr>
          <p:cNvPr id="3" name="Content Placeholder 2"/>
          <p:cNvSpPr>
            <a:spLocks noGrp="1"/>
          </p:cNvSpPr>
          <p:nvPr>
            <p:ph idx="1"/>
          </p:nvPr>
        </p:nvSpPr>
        <p:spPr/>
        <p:txBody>
          <a:bodyPr>
            <a:normAutofit lnSpcReduction="10000"/>
          </a:bodyPr>
          <a:lstStyle/>
          <a:p>
            <a:pPr marL="0" indent="0">
              <a:buNone/>
            </a:pPr>
            <a:r>
              <a:rPr lang="id-ID" dirty="0"/>
              <a:t>Berikut adalah contoh-contoh dari pada sistem temu kembali atau sering disebut sistem IR.</a:t>
            </a:r>
          </a:p>
          <a:p>
            <a:r>
              <a:rPr lang="id-ID" dirty="0"/>
              <a:t>• Conventional (katalog perpustakaan)Pencarian dengan kata kunci, judul, penulis, dll.</a:t>
            </a:r>
          </a:p>
          <a:p>
            <a:r>
              <a:rPr lang="id-ID" dirty="0"/>
              <a:t>• Text-based (Google, Yahoo, ASK).Pencarian dengan kata kunci (keyword). </a:t>
            </a:r>
            <a:r>
              <a:rPr lang="id-ID" dirty="0" smtClean="0"/>
              <a:t>Pencarian </a:t>
            </a:r>
            <a:r>
              <a:rPr lang="id-ID" dirty="0"/>
              <a:t>terbatas menggunakan query dalam bahasa alami.</a:t>
            </a:r>
          </a:p>
          <a:p>
            <a:r>
              <a:rPr lang="id-ID" dirty="0"/>
              <a:t>• Multimedia </a:t>
            </a:r>
            <a:r>
              <a:rPr lang="id-ID" dirty="0" smtClean="0"/>
              <a:t>(youtube, </a:t>
            </a:r>
            <a:r>
              <a:rPr lang="id-ID" dirty="0"/>
              <a:t>SaFe)Pencarian dengan penampilan visual (bentuk, warna,…)</a:t>
            </a:r>
          </a:p>
          <a:p>
            <a:r>
              <a:rPr lang="id-ID" dirty="0"/>
              <a:t>• Sistem jawaban pertanyaan (AskJeeves, Answerbus)Pencarian dalam bahasa alami (terbatas)</a:t>
            </a:r>
          </a:p>
          <a:p>
            <a:r>
              <a:rPr lang="id-ID" dirty="0"/>
              <a:t>• Lainnya: IR lintas-bahasa, music retrieval</a:t>
            </a:r>
          </a:p>
          <a:p>
            <a:pPr marL="0" indent="0">
              <a:buNone/>
            </a:pPr>
            <a:endParaRPr lang="id-ID" dirty="0"/>
          </a:p>
        </p:txBody>
      </p:sp>
    </p:spTree>
    <p:extLst>
      <p:ext uri="{BB962C8B-B14F-4D97-AF65-F5344CB8AC3E}">
        <p14:creationId xmlns:p14="http://schemas.microsoft.com/office/powerpoint/2010/main" val="13210763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267</TotalTime>
  <Words>669</Words>
  <Application>Microsoft Office PowerPoint</Application>
  <PresentationFormat>Widescreen</PresentationFormat>
  <Paragraphs>59</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Century Gothic</vt:lpstr>
      <vt:lpstr>Times New Roman</vt:lpstr>
      <vt:lpstr>Wingdings 3</vt:lpstr>
      <vt:lpstr>Ion</vt:lpstr>
      <vt:lpstr>TEMU BALIK INFORMASI</vt:lpstr>
      <vt:lpstr>Anggota kelompok :</vt:lpstr>
      <vt:lpstr>Information Retrieval (Sistem Temu Balik Informasi)</vt:lpstr>
      <vt:lpstr>Information Retrieval (Sistem Temu Balik Informasi)</vt:lpstr>
      <vt:lpstr>Tujuan Temu Balik informasi</vt:lpstr>
      <vt:lpstr>Fungsi Temu Balik Informasi</vt:lpstr>
      <vt:lpstr>Komponen Sistem Temu Balik Informasi</vt:lpstr>
      <vt:lpstr>Komponen Sistem Temu Balik Informasi</vt:lpstr>
      <vt:lpstr>Contoh Sistem Temu Balik Informasi</vt:lpstr>
      <vt:lpstr>Bahasa Pemrograman yang digunakan pada TBI</vt:lpstr>
      <vt:lpstr>sumber referensi</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TEMU BALIK INFORMASI</dc:title>
  <dc:creator>Windows User</dc:creator>
  <cp:lastModifiedBy>Windows User</cp:lastModifiedBy>
  <cp:revision>16</cp:revision>
  <dcterms:created xsi:type="dcterms:W3CDTF">2017-04-10T07:38:59Z</dcterms:created>
  <dcterms:modified xsi:type="dcterms:W3CDTF">2017-04-11T00:30:01Z</dcterms:modified>
</cp:coreProperties>
</file>