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0" d="100"/>
          <a:sy n="70"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F7BA86-9407-467F-AC50-E9D40E98CD26}" type="datetimeFigureOut">
              <a:rPr lang="id-ID" smtClean="0"/>
              <a:t>28/05/2017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138833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F7BA86-9407-467F-AC50-E9D40E98CD26}" type="datetimeFigureOut">
              <a:rPr lang="id-ID" smtClean="0"/>
              <a:t>28/05/2017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274930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63F7BA86-9407-467F-AC50-E9D40E98CD26}" type="datetimeFigureOut">
              <a:rPr lang="id-ID" smtClean="0"/>
              <a:t>28/05/2017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2495544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63F7BA86-9407-467F-AC50-E9D40E98CD26}" type="datetimeFigureOut">
              <a:rPr lang="id-ID" smtClean="0"/>
              <a:t>28/05/2017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27621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7BA86-9407-467F-AC50-E9D40E98CD26}" type="datetimeFigureOut">
              <a:rPr lang="id-ID" smtClean="0"/>
              <a:t>28/05/2017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1552585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7BA86-9407-467F-AC50-E9D40E98CD26}" type="datetimeFigureOut">
              <a:rPr lang="id-ID" smtClean="0"/>
              <a:t>28/05/2017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303884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7BA86-9407-467F-AC50-E9D40E98CD26}" type="datetimeFigureOut">
              <a:rPr lang="id-ID" smtClean="0"/>
              <a:t>28/05/2017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4132756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F7BA86-9407-467F-AC50-E9D40E98CD26}" type="datetimeFigureOut">
              <a:rPr lang="id-ID" smtClean="0"/>
              <a:t>28/05/2017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1710832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F7BA86-9407-467F-AC50-E9D40E98CD26}" type="datetimeFigureOut">
              <a:rPr lang="id-ID" smtClean="0"/>
              <a:t>28/05/2017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171880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F7BA86-9407-467F-AC50-E9D40E98CD26}" type="datetimeFigureOut">
              <a:rPr lang="id-ID" smtClean="0"/>
              <a:t>28/05/2017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1884372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F7BA86-9407-467F-AC50-E9D40E98CD26}" type="datetimeFigureOut">
              <a:rPr lang="id-ID" smtClean="0"/>
              <a:t>28/05/2017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260407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7BA86-9407-467F-AC50-E9D40E98CD26}" type="datetimeFigureOut">
              <a:rPr lang="id-ID" smtClean="0"/>
              <a:t>28/05/2017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1019314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F7BA86-9407-467F-AC50-E9D40E98CD26}" type="datetimeFigureOut">
              <a:rPr lang="id-ID" smtClean="0"/>
              <a:t>28/05/2017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128165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63F7BA86-9407-467F-AC50-E9D40E98CD26}" type="datetimeFigureOut">
              <a:rPr lang="id-ID" smtClean="0"/>
              <a:t>28/05/2017</a:t>
            </a:fld>
            <a:endParaRPr lang="id-ID"/>
          </a:p>
        </p:txBody>
      </p:sp>
      <p:sp>
        <p:nvSpPr>
          <p:cNvPr id="6" name="Footer Placeholder 5"/>
          <p:cNvSpPr>
            <a:spLocks noGrp="1"/>
          </p:cNvSpPr>
          <p:nvPr>
            <p:ph type="ftr" sz="quarter" idx="11"/>
          </p:nvPr>
        </p:nvSpPr>
        <p:spPr>
          <a:xfrm>
            <a:off x="590396" y="6041362"/>
            <a:ext cx="3295413" cy="365125"/>
          </a:xfrm>
        </p:spPr>
        <p:txBody>
          <a:bodyPr/>
          <a:lstStyle/>
          <a:p>
            <a:endParaRPr lang="id-ID"/>
          </a:p>
        </p:txBody>
      </p:sp>
      <p:sp>
        <p:nvSpPr>
          <p:cNvPr id="7" name="Slide Number Placeholder 6"/>
          <p:cNvSpPr>
            <a:spLocks noGrp="1"/>
          </p:cNvSpPr>
          <p:nvPr>
            <p:ph type="sldNum" sz="quarter" idx="12"/>
          </p:nvPr>
        </p:nvSpPr>
        <p:spPr>
          <a:xfrm>
            <a:off x="4862689" y="5915888"/>
            <a:ext cx="1062155" cy="490599"/>
          </a:xfrm>
        </p:spPr>
        <p:txBody>
          <a:bodyPr/>
          <a:lstStyle/>
          <a:p>
            <a:fld id="{161B9759-1842-4330-AA4D-D3CDB6FDBAC2}" type="slidenum">
              <a:rPr lang="id-ID" smtClean="0"/>
              <a:t>‹#›</a:t>
            </a:fld>
            <a:endParaRPr lang="id-ID"/>
          </a:p>
        </p:txBody>
      </p:sp>
    </p:spTree>
    <p:extLst>
      <p:ext uri="{BB962C8B-B14F-4D97-AF65-F5344CB8AC3E}">
        <p14:creationId xmlns:p14="http://schemas.microsoft.com/office/powerpoint/2010/main" val="26902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id-ID"/>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63F7BA86-9407-467F-AC50-E9D40E98CD26}" type="datetimeFigureOut">
              <a:rPr lang="id-ID" smtClean="0"/>
              <a:t>28/05/2017</a:t>
            </a:fld>
            <a:endParaRPr lang="id-ID"/>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161B9759-1842-4330-AA4D-D3CDB6FDBAC2}" type="slidenum">
              <a:rPr lang="id-ID" smtClean="0"/>
              <a:t>‹#›</a:t>
            </a:fld>
            <a:endParaRPr lang="id-ID"/>
          </a:p>
        </p:txBody>
      </p:sp>
    </p:spTree>
    <p:extLst>
      <p:ext uri="{BB962C8B-B14F-4D97-AF65-F5344CB8AC3E}">
        <p14:creationId xmlns:p14="http://schemas.microsoft.com/office/powerpoint/2010/main" val="450674051"/>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FE936-936D-443C-8A47-46FC7931F0DF}"/>
              </a:ext>
            </a:extLst>
          </p:cNvPr>
          <p:cNvSpPr>
            <a:spLocks noGrp="1"/>
          </p:cNvSpPr>
          <p:nvPr>
            <p:ph type="ctrTitle"/>
          </p:nvPr>
        </p:nvSpPr>
        <p:spPr/>
        <p:txBody>
          <a:bodyPr>
            <a:normAutofit/>
          </a:bodyPr>
          <a:lstStyle/>
          <a:p>
            <a:r>
              <a:rPr lang="id-ID" b="1" dirty="0"/>
              <a:t>Konsep dan Prinsip</a:t>
            </a:r>
            <a:br>
              <a:rPr lang="id-ID" b="1" dirty="0"/>
            </a:br>
            <a:r>
              <a:rPr lang="id-ID" b="1" dirty="0"/>
              <a:t>Latent Semantic Indexing (LSI)</a:t>
            </a:r>
          </a:p>
        </p:txBody>
      </p:sp>
      <p:sp>
        <p:nvSpPr>
          <p:cNvPr id="3" name="Subtitle 2">
            <a:extLst>
              <a:ext uri="{FF2B5EF4-FFF2-40B4-BE49-F238E27FC236}">
                <a16:creationId xmlns:a16="http://schemas.microsoft.com/office/drawing/2014/main" id="{919AC6AF-2563-4B6D-AB64-6009578862A8}"/>
              </a:ext>
            </a:extLst>
          </p:cNvPr>
          <p:cNvSpPr>
            <a:spLocks noGrp="1"/>
          </p:cNvSpPr>
          <p:nvPr>
            <p:ph type="subTitle" idx="1"/>
          </p:nvPr>
        </p:nvSpPr>
        <p:spPr/>
        <p:txBody>
          <a:bodyPr/>
          <a:lstStyle/>
          <a:p>
            <a:r>
              <a:rPr lang="id-ID" dirty="0"/>
              <a:t>TI 14 D</a:t>
            </a:r>
          </a:p>
        </p:txBody>
      </p:sp>
    </p:spTree>
    <p:extLst>
      <p:ext uri="{BB962C8B-B14F-4D97-AF65-F5344CB8AC3E}">
        <p14:creationId xmlns:p14="http://schemas.microsoft.com/office/powerpoint/2010/main" val="113097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id-ID" dirty="0"/>
            </a:br>
            <a:r>
              <a:rPr lang="id-ID" dirty="0"/>
              <a:t>Kelompok</a:t>
            </a:r>
          </a:p>
        </p:txBody>
      </p:sp>
      <p:graphicFrame>
        <p:nvGraphicFramePr>
          <p:cNvPr id="4" name="Content Placeholder 4"/>
          <p:cNvGraphicFramePr>
            <a:graphicFrameLocks noGrp="1"/>
          </p:cNvGraphicFramePr>
          <p:nvPr>
            <p:ph idx="1"/>
            <p:extLst/>
          </p:nvPr>
        </p:nvGraphicFramePr>
        <p:xfrm>
          <a:off x="3879574" y="2298469"/>
          <a:ext cx="4585251" cy="3869631"/>
        </p:xfrm>
        <a:graphic>
          <a:graphicData uri="http://schemas.openxmlformats.org/drawingml/2006/table">
            <a:tbl>
              <a:tblPr firstRow="1" firstCol="1" bandRow="1">
                <a:tableStyleId>{5C22544A-7EE6-4342-B048-85BDC9FD1C3A}</a:tableStyleId>
              </a:tblPr>
              <a:tblGrid>
                <a:gridCol w="3152865">
                  <a:extLst>
                    <a:ext uri="{9D8B030D-6E8A-4147-A177-3AD203B41FA5}">
                      <a16:colId xmlns:a16="http://schemas.microsoft.com/office/drawing/2014/main" val="3998043615"/>
                    </a:ext>
                  </a:extLst>
                </a:gridCol>
                <a:gridCol w="1432386">
                  <a:extLst>
                    <a:ext uri="{9D8B030D-6E8A-4147-A177-3AD203B41FA5}">
                      <a16:colId xmlns:a16="http://schemas.microsoft.com/office/drawing/2014/main" val="3759741508"/>
                    </a:ext>
                  </a:extLst>
                </a:gridCol>
              </a:tblGrid>
              <a:tr h="429959">
                <a:tc>
                  <a:txBody>
                    <a:bodyPr/>
                    <a:lstStyle/>
                    <a:p>
                      <a:pPr algn="ctr">
                        <a:lnSpc>
                          <a:spcPct val="150000"/>
                        </a:lnSpc>
                        <a:spcAft>
                          <a:spcPts val="0"/>
                        </a:spcAft>
                        <a:tabLst>
                          <a:tab pos="2970530" algn="l"/>
                        </a:tabLst>
                      </a:pPr>
                      <a:r>
                        <a:rPr lang="id-ID" sz="1200" dirty="0">
                          <a:effectLst/>
                        </a:rPr>
                        <a:t>Nama</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tabLst>
                          <a:tab pos="2970530" algn="l"/>
                        </a:tabLst>
                      </a:pPr>
                      <a:r>
                        <a:rPr lang="id-ID" sz="1200">
                          <a:effectLst/>
                        </a:rPr>
                        <a:t>Nim</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1703470"/>
                  </a:ext>
                </a:extLst>
              </a:tr>
              <a:tr h="429959">
                <a:tc>
                  <a:txBody>
                    <a:bodyPr/>
                    <a:lstStyle/>
                    <a:p>
                      <a:pPr algn="just">
                        <a:lnSpc>
                          <a:spcPct val="150000"/>
                        </a:lnSpc>
                        <a:spcAft>
                          <a:spcPts val="0"/>
                        </a:spcAft>
                        <a:tabLst>
                          <a:tab pos="2970530" algn="l"/>
                        </a:tabLst>
                      </a:pPr>
                      <a:r>
                        <a:rPr lang="id-ID" sz="1200" dirty="0">
                          <a:effectLst/>
                        </a:rPr>
                        <a:t>Latif Nur Hidayat</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tabLst>
                          <a:tab pos="2970530" algn="l"/>
                        </a:tabLst>
                      </a:pPr>
                      <a:r>
                        <a:rPr lang="id-ID" sz="1200">
                          <a:effectLst/>
                        </a:rPr>
                        <a:t>14.11.0209</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2058393"/>
                  </a:ext>
                </a:extLst>
              </a:tr>
              <a:tr h="429959">
                <a:tc>
                  <a:txBody>
                    <a:bodyPr/>
                    <a:lstStyle/>
                    <a:p>
                      <a:pPr algn="just">
                        <a:lnSpc>
                          <a:spcPct val="150000"/>
                        </a:lnSpc>
                        <a:spcAft>
                          <a:spcPts val="0"/>
                        </a:spcAft>
                        <a:tabLst>
                          <a:tab pos="2970530" algn="l"/>
                        </a:tabLst>
                      </a:pPr>
                      <a:r>
                        <a:rPr lang="id-ID" sz="1200">
                          <a:effectLst/>
                        </a:rPr>
                        <a:t>Retno Dwi K.K.</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tabLst>
                          <a:tab pos="2970530" algn="l"/>
                        </a:tabLst>
                      </a:pPr>
                      <a:r>
                        <a:rPr lang="id-ID" sz="1200">
                          <a:effectLst/>
                        </a:rPr>
                        <a:t>14.11.0211</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6147985"/>
                  </a:ext>
                </a:extLst>
              </a:tr>
              <a:tr h="429959">
                <a:tc>
                  <a:txBody>
                    <a:bodyPr/>
                    <a:lstStyle/>
                    <a:p>
                      <a:pPr algn="just">
                        <a:lnSpc>
                          <a:spcPct val="150000"/>
                        </a:lnSpc>
                        <a:spcAft>
                          <a:spcPts val="0"/>
                        </a:spcAft>
                        <a:tabLst>
                          <a:tab pos="2970530" algn="l"/>
                        </a:tabLst>
                      </a:pPr>
                      <a:r>
                        <a:rPr lang="id-ID" sz="1200">
                          <a:effectLst/>
                        </a:rPr>
                        <a:t>Aqit Malinzda</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tabLst>
                          <a:tab pos="2970530" algn="l"/>
                        </a:tabLst>
                      </a:pPr>
                      <a:r>
                        <a:rPr lang="id-ID" sz="1200">
                          <a:effectLst/>
                        </a:rPr>
                        <a:t>14.11.0213</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9005773"/>
                  </a:ext>
                </a:extLst>
              </a:tr>
              <a:tr h="429959">
                <a:tc>
                  <a:txBody>
                    <a:bodyPr/>
                    <a:lstStyle/>
                    <a:p>
                      <a:pPr algn="just">
                        <a:lnSpc>
                          <a:spcPct val="150000"/>
                        </a:lnSpc>
                        <a:spcAft>
                          <a:spcPts val="0"/>
                        </a:spcAft>
                        <a:tabLst>
                          <a:tab pos="2970530" algn="l"/>
                        </a:tabLst>
                      </a:pPr>
                      <a:r>
                        <a:rPr lang="id-ID" sz="1200" dirty="0">
                          <a:effectLst/>
                        </a:rPr>
                        <a:t>Deni priyadi </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tabLst>
                          <a:tab pos="2970530" algn="l"/>
                        </a:tabLst>
                      </a:pPr>
                      <a:r>
                        <a:rPr lang="id-ID" sz="1200">
                          <a:effectLst/>
                        </a:rPr>
                        <a:t>14.11.0214</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4837628"/>
                  </a:ext>
                </a:extLst>
              </a:tr>
              <a:tr h="429959">
                <a:tc>
                  <a:txBody>
                    <a:bodyPr/>
                    <a:lstStyle/>
                    <a:p>
                      <a:pPr algn="just">
                        <a:lnSpc>
                          <a:spcPct val="150000"/>
                        </a:lnSpc>
                        <a:spcAft>
                          <a:spcPts val="0"/>
                        </a:spcAft>
                        <a:tabLst>
                          <a:tab pos="2970530" algn="l"/>
                        </a:tabLst>
                      </a:pPr>
                      <a:r>
                        <a:rPr lang="id-ID" sz="1200">
                          <a:effectLst/>
                        </a:rPr>
                        <a:t>Nur Rahmat Dwi Riyanto</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tabLst>
                          <a:tab pos="2970530" algn="l"/>
                        </a:tabLst>
                      </a:pPr>
                      <a:r>
                        <a:rPr lang="id-ID" sz="1200">
                          <a:effectLst/>
                        </a:rPr>
                        <a:t>14.11.0216</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7459119"/>
                  </a:ext>
                </a:extLst>
              </a:tr>
              <a:tr h="429959">
                <a:tc>
                  <a:txBody>
                    <a:bodyPr/>
                    <a:lstStyle/>
                    <a:p>
                      <a:pPr algn="just">
                        <a:lnSpc>
                          <a:spcPct val="150000"/>
                        </a:lnSpc>
                        <a:spcAft>
                          <a:spcPts val="0"/>
                        </a:spcAft>
                        <a:tabLst>
                          <a:tab pos="2970530" algn="l"/>
                        </a:tabLst>
                      </a:pPr>
                      <a:r>
                        <a:rPr lang="id-ID" sz="1200">
                          <a:effectLst/>
                        </a:rPr>
                        <a:t>Laelatul Badriyah</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tabLst>
                          <a:tab pos="2970530" algn="l"/>
                        </a:tabLst>
                      </a:pPr>
                      <a:r>
                        <a:rPr lang="id-ID" sz="1200">
                          <a:effectLst/>
                        </a:rPr>
                        <a:t>14.11.0217</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1664439"/>
                  </a:ext>
                </a:extLst>
              </a:tr>
              <a:tr h="429959">
                <a:tc>
                  <a:txBody>
                    <a:bodyPr/>
                    <a:lstStyle/>
                    <a:p>
                      <a:pPr algn="just">
                        <a:lnSpc>
                          <a:spcPct val="150000"/>
                        </a:lnSpc>
                        <a:spcAft>
                          <a:spcPts val="0"/>
                        </a:spcAft>
                        <a:tabLst>
                          <a:tab pos="2970530" algn="l"/>
                        </a:tabLst>
                      </a:pPr>
                      <a:r>
                        <a:rPr lang="id-ID" sz="1200">
                          <a:effectLst/>
                        </a:rPr>
                        <a:t>Arif Setiawan</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tabLst>
                          <a:tab pos="2970530" algn="l"/>
                        </a:tabLst>
                      </a:pPr>
                      <a:r>
                        <a:rPr lang="id-ID" sz="1200">
                          <a:effectLst/>
                        </a:rPr>
                        <a:t>14.11.0218</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2740145"/>
                  </a:ext>
                </a:extLst>
              </a:tr>
              <a:tr h="429959">
                <a:tc>
                  <a:txBody>
                    <a:bodyPr/>
                    <a:lstStyle/>
                    <a:p>
                      <a:pPr algn="just">
                        <a:lnSpc>
                          <a:spcPct val="150000"/>
                        </a:lnSpc>
                        <a:spcAft>
                          <a:spcPts val="0"/>
                        </a:spcAft>
                        <a:tabLst>
                          <a:tab pos="2970530" algn="l"/>
                        </a:tabLst>
                      </a:pPr>
                      <a:r>
                        <a:rPr lang="id-ID" sz="1200">
                          <a:effectLst/>
                        </a:rPr>
                        <a:t>Aditya Wahyu Kurniawan</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tabLst>
                          <a:tab pos="2970530" algn="l"/>
                        </a:tabLst>
                      </a:pPr>
                      <a:r>
                        <a:rPr lang="id-ID" sz="1200" dirty="0">
                          <a:effectLst/>
                        </a:rPr>
                        <a:t>14.11.0219</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4219999"/>
                  </a:ext>
                </a:extLst>
              </a:tr>
            </a:tbl>
          </a:graphicData>
        </a:graphic>
      </p:graphicFrame>
    </p:spTree>
    <p:extLst>
      <p:ext uri="{BB962C8B-B14F-4D97-AF65-F5344CB8AC3E}">
        <p14:creationId xmlns:p14="http://schemas.microsoft.com/office/powerpoint/2010/main" val="3874102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26BFC-17FF-4527-8476-6F75D6014B76}"/>
              </a:ext>
            </a:extLst>
          </p:cNvPr>
          <p:cNvSpPr>
            <a:spLocks noGrp="1"/>
          </p:cNvSpPr>
          <p:nvPr>
            <p:ph type="title"/>
          </p:nvPr>
        </p:nvSpPr>
        <p:spPr/>
        <p:txBody>
          <a:bodyPr/>
          <a:lstStyle/>
          <a:p>
            <a:r>
              <a:rPr lang="id-ID" b="1" dirty="0"/>
              <a:t>Pengertian Latent Semantic Indexing</a:t>
            </a:r>
            <a:endParaRPr lang="id-ID" dirty="0"/>
          </a:p>
        </p:txBody>
      </p:sp>
      <p:sp>
        <p:nvSpPr>
          <p:cNvPr id="3" name="Content Placeholder 2">
            <a:extLst>
              <a:ext uri="{FF2B5EF4-FFF2-40B4-BE49-F238E27FC236}">
                <a16:creationId xmlns:a16="http://schemas.microsoft.com/office/drawing/2014/main" id="{C46A6335-AF21-4328-B060-C98C11EA7CA2}"/>
              </a:ext>
            </a:extLst>
          </p:cNvPr>
          <p:cNvSpPr>
            <a:spLocks noGrp="1"/>
          </p:cNvSpPr>
          <p:nvPr>
            <p:ph idx="1"/>
          </p:nvPr>
        </p:nvSpPr>
        <p:spPr/>
        <p:txBody>
          <a:bodyPr>
            <a:normAutofit fontScale="85000" lnSpcReduction="20000"/>
          </a:bodyPr>
          <a:lstStyle/>
          <a:p>
            <a:pPr algn="just"/>
            <a:r>
              <a:rPr lang="id-ID" dirty="0"/>
              <a:t>Menurut SEMPO, latent semantic indexing menggunakan asosiasi kata untuk membantu search engine mengetahui apa yang ada di sebuah halaman web dengan lebih akurat. Pada dasarnya LSI adalah sebuah prinsip algoritma yang digunakan search engine untuk memproses persamaan kata atau sinonim dan memahami hubungan topik antar kata. </a:t>
            </a:r>
            <a:r>
              <a:rPr lang="id-ID" b="1" i="1" dirty="0"/>
              <a:t>(http://ydigital.asia).</a:t>
            </a:r>
            <a:endParaRPr lang="id-ID" dirty="0"/>
          </a:p>
          <a:p>
            <a:pPr algn="just"/>
            <a:r>
              <a:rPr lang="id-ID" dirty="0"/>
              <a:t>Latent Semantic Indexing adalah sebuah metode baru dalam algoritma search engine yang sedang dikembangkan Google Corporation. Dengan metode ini, Google menganalisis kata  kunci dengan cara baru, bukan lagi berdasarkan pencocokkan kata secara leksikal. Kata yang  dicari tidak hanya kata kuncinya saja seperti pada algoritma pada umumnya, tetapi kata-kata   yang berhubungan dengan kata kunci juga dicari. Tujuan dari LSI adalah mendapatkan suatu pemodelan yang efektif untuk merepresentasikan hubungan antara kata kunci dan dokumen yang dicari. Dari sekumpulan kata kunci, yang tadinya tidak lengkap dan tidak sesuai, menjadi sekunpulan objek yang berhubungan. </a:t>
            </a:r>
            <a:r>
              <a:rPr lang="id-ID" b="1" i="1" dirty="0"/>
              <a:t>(Edward Ferdian, Rian Hadisaputra, Nurkholis Madjid).</a:t>
            </a:r>
            <a:endParaRPr lang="id-ID" dirty="0"/>
          </a:p>
          <a:p>
            <a:pPr algn="just"/>
            <a:r>
              <a:rPr lang="id-ID" dirty="0"/>
              <a:t>LSA (Latent Semantic Analysis) adalah metode statistik aljabar yang mengekstrak struktur semantik yang tersembunyi dari kata dan kalimat [7], untuk mencari interelasi diantara kalimat dan kata, digunakan metode aljabar Singular Value Decomposition (SVD).Disamping mempunyai kapasitas relasi model diantara kata dan kalimat, SVD ini mempunyai kapasitas reduksi noise yang membantu untuk meningkatkan akurasi [8][13]. </a:t>
            </a:r>
            <a:r>
              <a:rPr lang="id-ID" b="1" i="1" dirty="0"/>
              <a:t>(Ardytha Luthfiarta , Junta Zeniarja  , Abu Salam).</a:t>
            </a:r>
            <a:endParaRPr lang="id-ID" dirty="0"/>
          </a:p>
        </p:txBody>
      </p:sp>
    </p:spTree>
    <p:extLst>
      <p:ext uri="{BB962C8B-B14F-4D97-AF65-F5344CB8AC3E}">
        <p14:creationId xmlns:p14="http://schemas.microsoft.com/office/powerpoint/2010/main" val="3594003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F0FA8-F332-46ED-A926-46B0DD2D02C1}"/>
              </a:ext>
            </a:extLst>
          </p:cNvPr>
          <p:cNvSpPr>
            <a:spLocks noGrp="1"/>
          </p:cNvSpPr>
          <p:nvPr>
            <p:ph type="title"/>
          </p:nvPr>
        </p:nvSpPr>
        <p:spPr/>
        <p:txBody>
          <a:bodyPr/>
          <a:lstStyle/>
          <a:p>
            <a:r>
              <a:rPr lang="id-ID" b="1" dirty="0"/>
              <a:t>Konsep dan Prinsip Latent Semantic Indexing</a:t>
            </a:r>
            <a:endParaRPr lang="id-ID" dirty="0"/>
          </a:p>
        </p:txBody>
      </p:sp>
      <p:sp>
        <p:nvSpPr>
          <p:cNvPr id="3" name="Content Placeholder 2">
            <a:extLst>
              <a:ext uri="{FF2B5EF4-FFF2-40B4-BE49-F238E27FC236}">
                <a16:creationId xmlns:a16="http://schemas.microsoft.com/office/drawing/2014/main" id="{644DE7BB-0D85-417F-B90C-9CB6E4951C94}"/>
              </a:ext>
            </a:extLst>
          </p:cNvPr>
          <p:cNvSpPr>
            <a:spLocks noGrp="1"/>
          </p:cNvSpPr>
          <p:nvPr>
            <p:ph idx="1"/>
          </p:nvPr>
        </p:nvSpPr>
        <p:spPr/>
        <p:txBody>
          <a:bodyPr>
            <a:normAutofit/>
          </a:bodyPr>
          <a:lstStyle/>
          <a:p>
            <a:pPr algn="just"/>
            <a:r>
              <a:rPr lang="id-ID" dirty="0"/>
              <a:t>Dalam sebuah percakapan, seseorang menggunakan dua kata berbeda untuk menunjuk pada suatu hal yang sama. Misalnya, saat sedang membahas mengenai </a:t>
            </a:r>
            <a:r>
              <a:rPr lang="id-ID" i="1" dirty="0"/>
              <a:t>“Idul Fitri”</a:t>
            </a:r>
            <a:r>
              <a:rPr lang="id-ID" dirty="0"/>
              <a:t> mungkin seseorang tersebut akan menggunakan kata </a:t>
            </a:r>
            <a:r>
              <a:rPr lang="id-ID" i="1" dirty="0"/>
              <a:t>“Lebaran”, </a:t>
            </a:r>
            <a:r>
              <a:rPr lang="id-ID" dirty="0"/>
              <a:t>namun kedua kata tersebut memiliki arti yang sama. Mungkin masih ada lagi kata-kata lain yang saling berhubungan untuk merujuk pada topik yang sama. </a:t>
            </a:r>
          </a:p>
          <a:p>
            <a:pPr algn="just"/>
            <a:r>
              <a:rPr lang="id-ID" dirty="0"/>
              <a:t>Namun, karena </a:t>
            </a:r>
            <a:r>
              <a:rPr lang="id-ID" i="1" dirty="0"/>
              <a:t>search engine </a:t>
            </a:r>
            <a:r>
              <a:rPr lang="id-ID" dirty="0"/>
              <a:t>bukanlah manusia yang bisa memahami hubungan antar kata-kata tersebut, search engine tidak bisa memproses persamaan arti dari kata-kata itu secara natural. Karena itulah, LSI digunakan untuk membantu search engine menginterpretasi hubungan antar kata-kata yang digunakan.</a:t>
            </a:r>
          </a:p>
        </p:txBody>
      </p:sp>
    </p:spTree>
    <p:extLst>
      <p:ext uri="{BB962C8B-B14F-4D97-AF65-F5344CB8AC3E}">
        <p14:creationId xmlns:p14="http://schemas.microsoft.com/office/powerpoint/2010/main" val="15333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0D27F-EE49-4254-893B-816E1C72CDAA}"/>
              </a:ext>
            </a:extLst>
          </p:cNvPr>
          <p:cNvSpPr>
            <a:spLocks noGrp="1"/>
          </p:cNvSpPr>
          <p:nvPr>
            <p:ph type="title"/>
          </p:nvPr>
        </p:nvSpPr>
        <p:spPr/>
        <p:txBody>
          <a:bodyPr/>
          <a:lstStyle/>
          <a:p>
            <a:r>
              <a:rPr lang="id-ID" b="1" dirty="0"/>
              <a:t>Konsep dan Prinsip Latent Semantic Indexing</a:t>
            </a:r>
            <a:endParaRPr lang="id-ID" dirty="0"/>
          </a:p>
        </p:txBody>
      </p:sp>
      <p:pic>
        <p:nvPicPr>
          <p:cNvPr id="5" name="Content Placeholder 4">
            <a:extLst>
              <a:ext uri="{FF2B5EF4-FFF2-40B4-BE49-F238E27FC236}">
                <a16:creationId xmlns:a16="http://schemas.microsoft.com/office/drawing/2014/main" id="{7C3F9EF4-C2D4-4BEB-9EF1-5156C8B70D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3582" y="1779964"/>
            <a:ext cx="9853684" cy="4315158"/>
          </a:xfrm>
        </p:spPr>
      </p:pic>
    </p:spTree>
    <p:extLst>
      <p:ext uri="{BB962C8B-B14F-4D97-AF65-F5344CB8AC3E}">
        <p14:creationId xmlns:p14="http://schemas.microsoft.com/office/powerpoint/2010/main" val="3053688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E98FE-3FA5-42DB-8990-AA6796BB4220}"/>
              </a:ext>
            </a:extLst>
          </p:cNvPr>
          <p:cNvSpPr>
            <a:spLocks noGrp="1"/>
          </p:cNvSpPr>
          <p:nvPr>
            <p:ph type="title"/>
          </p:nvPr>
        </p:nvSpPr>
        <p:spPr/>
        <p:txBody>
          <a:bodyPr/>
          <a:lstStyle/>
          <a:p>
            <a:r>
              <a:rPr lang="id-ID" b="1" dirty="0"/>
              <a:t>Konsep dan Prinsip Latent Semantic Indexing</a:t>
            </a:r>
            <a:endParaRPr lang="id-ID" dirty="0"/>
          </a:p>
        </p:txBody>
      </p:sp>
      <p:sp>
        <p:nvSpPr>
          <p:cNvPr id="3" name="Content Placeholder 2">
            <a:extLst>
              <a:ext uri="{FF2B5EF4-FFF2-40B4-BE49-F238E27FC236}">
                <a16:creationId xmlns:a16="http://schemas.microsoft.com/office/drawing/2014/main" id="{E0B7A16A-7FB6-47CD-8129-EDD09B765024}"/>
              </a:ext>
            </a:extLst>
          </p:cNvPr>
          <p:cNvSpPr>
            <a:spLocks noGrp="1"/>
          </p:cNvSpPr>
          <p:nvPr>
            <p:ph idx="1"/>
          </p:nvPr>
        </p:nvSpPr>
        <p:spPr/>
        <p:txBody>
          <a:bodyPr>
            <a:normAutofit fontScale="92500" lnSpcReduction="10000"/>
          </a:bodyPr>
          <a:lstStyle/>
          <a:p>
            <a:pPr algn="just"/>
            <a:r>
              <a:rPr lang="id-ID" dirty="0"/>
              <a:t>Maka search engine bisa menghubungkan kata-kata pencarian dengan kata yang berhubungan, dan lebih memahami maksud dari pencarian tersebut. Dengan demikian, kadang search engine bisa menampilkan hasil pencarian yang sesuai dengan maksudmu, meskipun kata-kata yang digunakan berbeda.</a:t>
            </a:r>
          </a:p>
          <a:p>
            <a:pPr algn="just"/>
            <a:r>
              <a:rPr lang="id-ID" b="1" dirty="0"/>
              <a:t>Keyword LSI?</a:t>
            </a:r>
          </a:p>
          <a:p>
            <a:pPr algn="just"/>
            <a:r>
              <a:rPr lang="id-ID" dirty="0"/>
              <a:t>Keyword LSI adalah kata-kata atau frasa yang secara semantik berhubungan satu sama lain. Artinya, kata atau frasa tersebut merujuk kepada topik yang sama. Contohnya, </a:t>
            </a:r>
            <a:r>
              <a:rPr lang="id-ID" i="1" dirty="0"/>
              <a:t>“Tesla Motors”</a:t>
            </a:r>
            <a:r>
              <a:rPr lang="id-ID" dirty="0"/>
              <a:t> berhubungan secara semantik dengan </a:t>
            </a:r>
            <a:r>
              <a:rPr lang="id-ID" i="1" dirty="0"/>
              <a:t>“mobil elektrik”</a:t>
            </a:r>
            <a:r>
              <a:rPr lang="id-ID" dirty="0"/>
              <a:t>, karena Tesla memproduksi kendaraan elektrik.</a:t>
            </a:r>
          </a:p>
          <a:p>
            <a:pPr algn="just"/>
            <a:r>
              <a:rPr lang="id-ID" dirty="0"/>
              <a:t>Untuk memahami dengan mudah apa itu LSI adalah dengan menganggapnya sebagai keyword kedua yang berhubungan dengan keyword utama. Contohnya, jika kamu sedang menulis konten tentang </a:t>
            </a:r>
            <a:r>
              <a:rPr lang="id-ID" i="1" dirty="0"/>
              <a:t>“mobil elektrik”</a:t>
            </a:r>
            <a:r>
              <a:rPr lang="id-ID" dirty="0"/>
              <a:t>, pastikan juga kamu menyebutkan keyword kedua yang berhubungan seperti </a:t>
            </a:r>
            <a:r>
              <a:rPr lang="id-ID" i="1" dirty="0"/>
              <a:t>“Tesla”</a:t>
            </a:r>
            <a:r>
              <a:rPr lang="id-ID" dirty="0"/>
              <a:t>, </a:t>
            </a:r>
            <a:r>
              <a:rPr lang="id-ID" i="1" dirty="0"/>
              <a:t>“Chevrolet Spark”</a:t>
            </a:r>
            <a:r>
              <a:rPr lang="id-ID" dirty="0"/>
              <a:t>, dan lainnya.</a:t>
            </a:r>
          </a:p>
          <a:p>
            <a:pPr algn="just"/>
            <a:endParaRPr lang="id-ID" dirty="0"/>
          </a:p>
        </p:txBody>
      </p:sp>
    </p:spTree>
    <p:extLst>
      <p:ext uri="{BB962C8B-B14F-4D97-AF65-F5344CB8AC3E}">
        <p14:creationId xmlns:p14="http://schemas.microsoft.com/office/powerpoint/2010/main" val="77655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66FD7-F680-4ECD-98BC-A7025821D1BE}"/>
              </a:ext>
            </a:extLst>
          </p:cNvPr>
          <p:cNvSpPr>
            <a:spLocks noGrp="1"/>
          </p:cNvSpPr>
          <p:nvPr>
            <p:ph type="title"/>
          </p:nvPr>
        </p:nvSpPr>
        <p:spPr/>
        <p:txBody>
          <a:bodyPr/>
          <a:lstStyle/>
          <a:p>
            <a:r>
              <a:rPr lang="id-ID" b="1" dirty="0"/>
              <a:t>Konsep dan Prinsip Latent Semantic Indexing</a:t>
            </a:r>
            <a:endParaRPr lang="id-ID" dirty="0"/>
          </a:p>
        </p:txBody>
      </p:sp>
      <p:pic>
        <p:nvPicPr>
          <p:cNvPr id="5" name="Content Placeholder 4">
            <a:extLst>
              <a:ext uri="{FF2B5EF4-FFF2-40B4-BE49-F238E27FC236}">
                <a16:creationId xmlns:a16="http://schemas.microsoft.com/office/drawing/2014/main" id="{4BA44CE3-A15D-4E3A-A283-F13E507ED4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6788" y="1491116"/>
            <a:ext cx="8625385" cy="4812231"/>
          </a:xfrm>
        </p:spPr>
      </p:pic>
    </p:spTree>
    <p:extLst>
      <p:ext uri="{BB962C8B-B14F-4D97-AF65-F5344CB8AC3E}">
        <p14:creationId xmlns:p14="http://schemas.microsoft.com/office/powerpoint/2010/main" val="3182990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BCEC5-6FEB-4103-BC6F-AF816D28E0DD}"/>
              </a:ext>
            </a:extLst>
          </p:cNvPr>
          <p:cNvSpPr>
            <a:spLocks noGrp="1"/>
          </p:cNvSpPr>
          <p:nvPr>
            <p:ph type="title"/>
          </p:nvPr>
        </p:nvSpPr>
        <p:spPr/>
        <p:txBody>
          <a:bodyPr/>
          <a:lstStyle/>
          <a:p>
            <a:r>
              <a:rPr lang="id-ID" b="1" dirty="0"/>
              <a:t>Konsep dan Prinsip Latent Semantic Indexing</a:t>
            </a:r>
            <a:endParaRPr lang="id-ID" dirty="0"/>
          </a:p>
        </p:txBody>
      </p:sp>
      <p:sp>
        <p:nvSpPr>
          <p:cNvPr id="3" name="Content Placeholder 2">
            <a:extLst>
              <a:ext uri="{FF2B5EF4-FFF2-40B4-BE49-F238E27FC236}">
                <a16:creationId xmlns:a16="http://schemas.microsoft.com/office/drawing/2014/main" id="{B94B5912-91F0-4CAE-B315-FE240798364A}"/>
              </a:ext>
            </a:extLst>
          </p:cNvPr>
          <p:cNvSpPr>
            <a:spLocks noGrp="1"/>
          </p:cNvSpPr>
          <p:nvPr>
            <p:ph idx="1"/>
          </p:nvPr>
        </p:nvSpPr>
        <p:spPr/>
        <p:txBody>
          <a:bodyPr/>
          <a:lstStyle/>
          <a:p>
            <a:r>
              <a:rPr lang="id-ID" b="1" dirty="0"/>
              <a:t>Kelebihan Riset Dengan Menggunakan Konsep Keyword LSI</a:t>
            </a:r>
            <a:endParaRPr lang="id-ID" dirty="0"/>
          </a:p>
          <a:p>
            <a:r>
              <a:rPr lang="id-ID" dirty="0"/>
              <a:t>Menggunakan konsep keyword LSI akan membuat konten pada postingan mendapatkan ranking di keyword pencarian yang lebih luas, bukan hanya sesuai kata-kata yang digunakan. Artinya, akan lebih sering muncul di hasil pencarian search engine, dan tentunya akan menghasilkan lebih banyak traffic. Riset dengan keyword LSI juga dapat membantumu memahami lebih dalam mengenai apa yang sebenarnya dicari oleh pengguna search engine.</a:t>
            </a:r>
          </a:p>
          <a:p>
            <a:endParaRPr lang="id-ID" dirty="0"/>
          </a:p>
        </p:txBody>
      </p:sp>
    </p:spTree>
    <p:extLst>
      <p:ext uri="{BB962C8B-B14F-4D97-AF65-F5344CB8AC3E}">
        <p14:creationId xmlns:p14="http://schemas.microsoft.com/office/powerpoint/2010/main" val="85242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5</TotalTime>
  <Words>633</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Century Gothic</vt:lpstr>
      <vt:lpstr>Times New Roman</vt:lpstr>
      <vt:lpstr>Wingdings 2</vt:lpstr>
      <vt:lpstr>Quotable</vt:lpstr>
      <vt:lpstr>Konsep dan Prinsip Latent Semantic Indexing (LSI)</vt:lpstr>
      <vt:lpstr> Kelompok</vt:lpstr>
      <vt:lpstr>Pengertian Latent Semantic Indexing</vt:lpstr>
      <vt:lpstr>Konsep dan Prinsip Latent Semantic Indexing</vt:lpstr>
      <vt:lpstr>Konsep dan Prinsip Latent Semantic Indexing</vt:lpstr>
      <vt:lpstr>Konsep dan Prinsip Latent Semantic Indexing</vt:lpstr>
      <vt:lpstr>Konsep dan Prinsip Latent Semantic Indexing</vt:lpstr>
      <vt:lpstr>Konsep dan Prinsip Latent Semantic Indexing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dan Prinsip Latent Semantic Indexing (LSI)</dc:title>
  <dc:creator>rahmat new</dc:creator>
  <cp:lastModifiedBy>rahmat new</cp:lastModifiedBy>
  <cp:revision>3</cp:revision>
  <dcterms:created xsi:type="dcterms:W3CDTF">2017-05-28T14:28:19Z</dcterms:created>
  <dcterms:modified xsi:type="dcterms:W3CDTF">2017-05-28T14:34:04Z</dcterms:modified>
</cp:coreProperties>
</file>