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7" r:id="rId2"/>
    <p:sldId id="258" r:id="rId3"/>
    <p:sldId id="260" r:id="rId4"/>
    <p:sldId id="261" r:id="rId5"/>
    <p:sldId id="263" r:id="rId6"/>
    <p:sldId id="264" r:id="rId7"/>
    <p:sldId id="265" r:id="rId8"/>
    <p:sldId id="259" r:id="rId9"/>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72" y="7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5E500D-8F20-41CE-857C-8D32CCD0B57A}" type="datetimeFigureOut">
              <a:rPr lang="id-ID" smtClean="0"/>
              <a:t>29/05/2017</a:t>
            </a:fld>
            <a:endParaRPr lang="id-ID"/>
          </a:p>
        </p:txBody>
      </p:sp>
      <p:sp>
        <p:nvSpPr>
          <p:cNvPr id="5" name="Footer Placeholder 4"/>
          <p:cNvSpPr>
            <a:spLocks noGrp="1"/>
          </p:cNvSpPr>
          <p:nvPr>
            <p:ph type="ftr" sz="quarter" idx="11"/>
          </p:nvPr>
        </p:nvSpPr>
        <p:spPr/>
        <p:txBody>
          <a:bodyPr/>
          <a:lstStyle/>
          <a:p>
            <a:endParaRPr lang="id-ID"/>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3857681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5E500D-8F20-41CE-857C-8D32CCD0B57A}" type="datetimeFigureOut">
              <a:rPr lang="id-ID" smtClean="0"/>
              <a:t>29/05/2017</a:t>
            </a:fld>
            <a:endParaRPr lang="id-ID"/>
          </a:p>
        </p:txBody>
      </p:sp>
      <p:sp>
        <p:nvSpPr>
          <p:cNvPr id="5" name="Footer Placeholder 4"/>
          <p:cNvSpPr>
            <a:spLocks noGrp="1"/>
          </p:cNvSpPr>
          <p:nvPr>
            <p:ph type="ftr" sz="quarter" idx="11"/>
          </p:nvPr>
        </p:nvSpPr>
        <p:spPr/>
        <p:txBody>
          <a:bodyPr/>
          <a:lstStyle/>
          <a:p>
            <a:endParaRPr lang="id-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2479072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5E500D-8F20-41CE-857C-8D32CCD0B57A}" type="datetimeFigureOut">
              <a:rPr lang="id-ID" smtClean="0"/>
              <a:t>29/05/2017</a:t>
            </a:fld>
            <a:endParaRPr lang="id-ID"/>
          </a:p>
        </p:txBody>
      </p:sp>
      <p:sp>
        <p:nvSpPr>
          <p:cNvPr id="5" name="Footer Placeholder 4"/>
          <p:cNvSpPr>
            <a:spLocks noGrp="1"/>
          </p:cNvSpPr>
          <p:nvPr>
            <p:ph type="ftr" sz="quarter" idx="11"/>
          </p:nvPr>
        </p:nvSpPr>
        <p:spPr/>
        <p:txBody>
          <a:bodyPr/>
          <a:lstStyle/>
          <a:p>
            <a:endParaRPr lang="id-ID"/>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2AFA98-125C-4891-88E5-E0683A3599E7}" type="slidenum">
              <a:rPr lang="id-ID" smtClean="0"/>
              <a:t>‹#›</a:t>
            </a:fld>
            <a:endParaRPr lang="id-ID"/>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06601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65E500D-8F20-41CE-857C-8D32CCD0B57A}" type="datetimeFigureOut">
              <a:rPr lang="id-ID" smtClean="0"/>
              <a:t>29/05/2017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1167976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65E500D-8F20-41CE-857C-8D32CCD0B57A}" type="datetimeFigureOut">
              <a:rPr lang="id-ID" smtClean="0"/>
              <a:t>29/05/2017</a:t>
            </a:fld>
            <a:endParaRPr lang="id-ID"/>
          </a:p>
        </p:txBody>
      </p:sp>
      <p:sp>
        <p:nvSpPr>
          <p:cNvPr id="6" name="Footer Placeholder 5"/>
          <p:cNvSpPr>
            <a:spLocks noGrp="1"/>
          </p:cNvSpPr>
          <p:nvPr>
            <p:ph type="ftr" sz="quarter" idx="11"/>
          </p:nvPr>
        </p:nvSpPr>
        <p:spPr/>
        <p:txBody>
          <a:bodyPr/>
          <a:lstStyle/>
          <a:p>
            <a:endParaRPr lang="id-ID"/>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2AFA98-125C-4891-88E5-E0683A3599E7}" type="slidenum">
              <a:rPr lang="id-ID" smtClean="0"/>
              <a:t>‹#›</a:t>
            </a:fld>
            <a:endParaRPr lang="id-ID"/>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7817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65E500D-8F20-41CE-857C-8D32CCD0B57A}" type="datetimeFigureOut">
              <a:rPr lang="id-ID" smtClean="0"/>
              <a:t>29/05/2017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2224563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5E500D-8F20-41CE-857C-8D32CCD0B57A}" type="datetimeFigureOut">
              <a:rPr lang="id-ID" smtClean="0"/>
              <a:t>29/05/2017</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239343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5E500D-8F20-41CE-857C-8D32CCD0B57A}" type="datetimeFigureOut">
              <a:rPr lang="id-ID" smtClean="0"/>
              <a:t>29/05/2017</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57057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5E500D-8F20-41CE-857C-8D32CCD0B57A}" type="datetimeFigureOut">
              <a:rPr lang="id-ID" smtClean="0"/>
              <a:t>29/05/2017</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1686903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5E500D-8F20-41CE-857C-8D32CCD0B57A}" type="datetimeFigureOut">
              <a:rPr lang="id-ID" smtClean="0"/>
              <a:t>29/05/2017</a:t>
            </a:fld>
            <a:endParaRPr lang="id-ID"/>
          </a:p>
        </p:txBody>
      </p:sp>
      <p:sp>
        <p:nvSpPr>
          <p:cNvPr id="5" name="Footer Placeholder 4"/>
          <p:cNvSpPr>
            <a:spLocks noGrp="1"/>
          </p:cNvSpPr>
          <p:nvPr>
            <p:ph type="ftr" sz="quarter" idx="11"/>
          </p:nvPr>
        </p:nvSpPr>
        <p:spPr/>
        <p:txBody>
          <a:bodyPr/>
          <a:lstStyle/>
          <a:p>
            <a:endParaRPr lang="id-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333818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5E500D-8F20-41CE-857C-8D32CCD0B57A}" type="datetimeFigureOut">
              <a:rPr lang="id-ID" smtClean="0"/>
              <a:t>29/05/2017</a:t>
            </a:fld>
            <a:endParaRPr lang="id-ID"/>
          </a:p>
        </p:txBody>
      </p:sp>
      <p:sp>
        <p:nvSpPr>
          <p:cNvPr id="6" name="Footer Placeholder 5"/>
          <p:cNvSpPr>
            <a:spLocks noGrp="1"/>
          </p:cNvSpPr>
          <p:nvPr>
            <p:ph type="ftr" sz="quarter" idx="11"/>
          </p:nvPr>
        </p:nvSpPr>
        <p:spPr/>
        <p:txBody>
          <a:bodyPr/>
          <a:lstStyle/>
          <a:p>
            <a:endParaRPr lang="id-ID"/>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1661299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65E500D-8F20-41CE-857C-8D32CCD0B57A}" type="datetimeFigureOut">
              <a:rPr lang="id-ID" smtClean="0"/>
              <a:t>29/05/2017</a:t>
            </a:fld>
            <a:endParaRPr lang="id-ID"/>
          </a:p>
        </p:txBody>
      </p:sp>
      <p:sp>
        <p:nvSpPr>
          <p:cNvPr id="8" name="Footer Placeholder 7"/>
          <p:cNvSpPr>
            <a:spLocks noGrp="1"/>
          </p:cNvSpPr>
          <p:nvPr>
            <p:ph type="ftr" sz="quarter" idx="11"/>
          </p:nvPr>
        </p:nvSpPr>
        <p:spPr/>
        <p:txBody>
          <a:bodyPr/>
          <a:lstStyle/>
          <a:p>
            <a:endParaRPr lang="id-ID"/>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1638411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65E500D-8F20-41CE-857C-8D32CCD0B57A}" type="datetimeFigureOut">
              <a:rPr lang="id-ID" smtClean="0"/>
              <a:t>29/05/2017</a:t>
            </a:fld>
            <a:endParaRPr lang="id-ID"/>
          </a:p>
        </p:txBody>
      </p:sp>
      <p:sp>
        <p:nvSpPr>
          <p:cNvPr id="4" name="Footer Placeholder 3"/>
          <p:cNvSpPr>
            <a:spLocks noGrp="1"/>
          </p:cNvSpPr>
          <p:nvPr>
            <p:ph type="ftr" sz="quarter" idx="11"/>
          </p:nvPr>
        </p:nvSpPr>
        <p:spPr/>
        <p:txBody>
          <a:bodyPr/>
          <a:lstStyle/>
          <a:p>
            <a:endParaRPr lang="id-ID"/>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2101354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E500D-8F20-41CE-857C-8D32CCD0B57A}" type="datetimeFigureOut">
              <a:rPr lang="id-ID" smtClean="0"/>
              <a:t>29/05/2017</a:t>
            </a:fld>
            <a:endParaRPr lang="id-ID"/>
          </a:p>
        </p:txBody>
      </p:sp>
      <p:sp>
        <p:nvSpPr>
          <p:cNvPr id="3" name="Footer Placeholder 2"/>
          <p:cNvSpPr>
            <a:spLocks noGrp="1"/>
          </p:cNvSpPr>
          <p:nvPr>
            <p:ph type="ftr" sz="quarter" idx="11"/>
          </p:nvPr>
        </p:nvSpPr>
        <p:spPr/>
        <p:txBody>
          <a:bodyPr/>
          <a:lstStyle/>
          <a:p>
            <a:endParaRPr lang="id-ID"/>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2850845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5E500D-8F20-41CE-857C-8D32CCD0B57A}" type="datetimeFigureOut">
              <a:rPr lang="id-ID" smtClean="0"/>
              <a:t>29/05/2017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38700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5E500D-8F20-41CE-857C-8D32CCD0B57A}" type="datetimeFigureOut">
              <a:rPr lang="id-ID" smtClean="0"/>
              <a:t>29/05/2017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2AFA98-125C-4891-88E5-E0683A3599E7}" type="slidenum">
              <a:rPr lang="id-ID" smtClean="0"/>
              <a:t>‹#›</a:t>
            </a:fld>
            <a:endParaRPr lang="id-ID"/>
          </a:p>
        </p:txBody>
      </p:sp>
    </p:spTree>
    <p:extLst>
      <p:ext uri="{BB962C8B-B14F-4D97-AF65-F5344CB8AC3E}">
        <p14:creationId xmlns:p14="http://schemas.microsoft.com/office/powerpoint/2010/main" val="1120210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65E500D-8F20-41CE-857C-8D32CCD0B57A}" type="datetimeFigureOut">
              <a:rPr lang="id-ID" smtClean="0"/>
              <a:t>29/05/2017</a:t>
            </a:fld>
            <a:endParaRPr lang="id-ID"/>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2AFA98-125C-4891-88E5-E0683A3599E7}" type="slidenum">
              <a:rPr lang="id-ID" smtClean="0"/>
              <a:t>‹#›</a:t>
            </a:fld>
            <a:endParaRPr lang="id-ID"/>
          </a:p>
        </p:txBody>
      </p:sp>
    </p:spTree>
    <p:extLst>
      <p:ext uri="{BB962C8B-B14F-4D97-AF65-F5344CB8AC3E}">
        <p14:creationId xmlns:p14="http://schemas.microsoft.com/office/powerpoint/2010/main" val="240303877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hbunyamin.itmaranatha.org/Papers/TESIS_hendra_final.pdf" TargetMode="External"/><Relationship Id="rId2" Type="http://schemas.openxmlformats.org/officeDocument/2006/relationships/hyperlink" Target="http://dokumen.tips/documents/ir-models-55a7540476e31.html" TargetMode="External"/><Relationship Id="rId1" Type="http://schemas.openxmlformats.org/officeDocument/2006/relationships/slideLayout" Target="../slideLayouts/slideLayout2.xml"/><Relationship Id="rId5" Type="http://schemas.openxmlformats.org/officeDocument/2006/relationships/hyperlink" Target="http://www.metode-algoritma.com/2013/06/contoh-algoritma-lsi-latent-semantic.html" TargetMode="External"/><Relationship Id="rId4" Type="http://schemas.openxmlformats.org/officeDocument/2006/relationships/hyperlink" Target="http://socs.binus.ac.id/2015/08/03/penggunaan-latent-semantic-analysis-lsa-dalam-pemrosesan-tek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Pertemuan 7 : Latent Semantic Indexing</a:t>
            </a:r>
            <a:endParaRPr lang="id-ID" dirty="0"/>
          </a:p>
        </p:txBody>
      </p:sp>
      <p:sp>
        <p:nvSpPr>
          <p:cNvPr id="3" name="Content Placeholder 2"/>
          <p:cNvSpPr>
            <a:spLocks noGrp="1"/>
          </p:cNvSpPr>
          <p:nvPr>
            <p:ph idx="1"/>
          </p:nvPr>
        </p:nvSpPr>
        <p:spPr/>
        <p:txBody>
          <a:bodyPr/>
          <a:lstStyle/>
          <a:p>
            <a:pPr marL="0" indent="0">
              <a:buNone/>
            </a:pPr>
            <a:r>
              <a:rPr lang="id-ID" dirty="0" smtClean="0">
                <a:solidFill>
                  <a:schemeClr val="tx1"/>
                </a:solidFill>
              </a:rPr>
              <a:t>Anggota Kelompok :</a:t>
            </a:r>
          </a:p>
          <a:p>
            <a:pPr marL="542925" indent="-542925">
              <a:buClr>
                <a:schemeClr val="tx1"/>
              </a:buClr>
              <a:buFont typeface="+mj-lt"/>
              <a:buAutoNum type="arabicPeriod"/>
            </a:pPr>
            <a:r>
              <a:rPr lang="id-ID" dirty="0" smtClean="0">
                <a:solidFill>
                  <a:schemeClr val="tx1"/>
                </a:solidFill>
              </a:rPr>
              <a:t>Kurniawan Novi Pambudi				14.11.0161</a:t>
            </a:r>
          </a:p>
          <a:p>
            <a:pPr marL="542925" indent="-542925">
              <a:buClr>
                <a:schemeClr val="tx1"/>
              </a:buClr>
              <a:buFont typeface="+mj-lt"/>
              <a:buAutoNum type="arabicPeriod"/>
            </a:pPr>
            <a:r>
              <a:rPr lang="id-ID" dirty="0" smtClean="0">
                <a:solidFill>
                  <a:schemeClr val="tx1"/>
                </a:solidFill>
              </a:rPr>
              <a:t>Hijriah Fajar Muhammad Insan			14.11.0162</a:t>
            </a:r>
          </a:p>
          <a:p>
            <a:pPr marL="542925" indent="-542925">
              <a:buClr>
                <a:schemeClr val="tx1"/>
              </a:buClr>
              <a:buFont typeface="+mj-lt"/>
              <a:buAutoNum type="arabicPeriod"/>
            </a:pPr>
            <a:r>
              <a:rPr lang="id-ID" dirty="0" smtClean="0">
                <a:solidFill>
                  <a:schemeClr val="tx1"/>
                </a:solidFill>
              </a:rPr>
              <a:t>Raditya Tri Wibowo					14.11.0164</a:t>
            </a:r>
          </a:p>
          <a:p>
            <a:pPr marL="542925" indent="-542925">
              <a:buClr>
                <a:schemeClr val="tx1"/>
              </a:buClr>
              <a:buFont typeface="+mj-lt"/>
              <a:buAutoNum type="arabicPeriod"/>
            </a:pPr>
            <a:r>
              <a:rPr lang="id-ID" dirty="0" smtClean="0">
                <a:solidFill>
                  <a:schemeClr val="tx1"/>
                </a:solidFill>
              </a:rPr>
              <a:t>Mei Susanto						14.11.0165</a:t>
            </a:r>
          </a:p>
          <a:p>
            <a:pPr marL="542925" indent="-542925">
              <a:buClr>
                <a:schemeClr val="tx1"/>
              </a:buClr>
              <a:buFont typeface="+mj-lt"/>
              <a:buAutoNum type="arabicPeriod"/>
            </a:pPr>
            <a:r>
              <a:rPr lang="id-ID" dirty="0" smtClean="0">
                <a:solidFill>
                  <a:schemeClr val="tx1"/>
                </a:solidFill>
              </a:rPr>
              <a:t>Anggrean Yudistira					14.11.0167</a:t>
            </a:r>
          </a:p>
          <a:p>
            <a:pPr marL="542925" indent="-542925">
              <a:buClr>
                <a:schemeClr val="tx1"/>
              </a:buClr>
              <a:buFont typeface="+mj-lt"/>
              <a:buAutoNum type="arabicPeriod"/>
            </a:pPr>
            <a:r>
              <a:rPr lang="id-ID" dirty="0" smtClean="0">
                <a:solidFill>
                  <a:schemeClr val="tx1"/>
                </a:solidFill>
              </a:rPr>
              <a:t>Fanny Tri Pamungkas					14.11.0168</a:t>
            </a:r>
          </a:p>
          <a:p>
            <a:pPr marL="542925" indent="-542925">
              <a:buClr>
                <a:schemeClr val="tx1"/>
              </a:buClr>
              <a:buFont typeface="+mj-lt"/>
              <a:buAutoNum type="arabicPeriod"/>
            </a:pPr>
            <a:r>
              <a:rPr lang="id-ID" dirty="0" smtClean="0">
                <a:solidFill>
                  <a:schemeClr val="tx1"/>
                </a:solidFill>
              </a:rPr>
              <a:t>Agus Harianto						14.11.0169</a:t>
            </a:r>
          </a:p>
          <a:p>
            <a:pPr marL="0" indent="0">
              <a:buNone/>
            </a:pPr>
            <a:endParaRPr lang="id-ID" dirty="0" smtClean="0"/>
          </a:p>
          <a:p>
            <a:pPr marL="0" indent="0">
              <a:buNone/>
            </a:pPr>
            <a:endParaRPr lang="id-ID" dirty="0" smtClean="0"/>
          </a:p>
          <a:p>
            <a:endParaRPr lang="id-ID" dirty="0"/>
          </a:p>
        </p:txBody>
      </p:sp>
    </p:spTree>
    <p:extLst>
      <p:ext uri="{BB962C8B-B14F-4D97-AF65-F5344CB8AC3E}">
        <p14:creationId xmlns:p14="http://schemas.microsoft.com/office/powerpoint/2010/main" val="566934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Latent Semantic Indexing</a:t>
            </a:r>
            <a:endParaRPr lang="id-ID" dirty="0"/>
          </a:p>
        </p:txBody>
      </p:sp>
      <p:sp>
        <p:nvSpPr>
          <p:cNvPr id="3" name="Content Placeholder 2"/>
          <p:cNvSpPr>
            <a:spLocks noGrp="1"/>
          </p:cNvSpPr>
          <p:nvPr>
            <p:ph idx="1"/>
          </p:nvPr>
        </p:nvSpPr>
        <p:spPr/>
        <p:txBody>
          <a:bodyPr>
            <a:normAutofit/>
          </a:bodyPr>
          <a:lstStyle/>
          <a:p>
            <a:pPr marL="0" indent="0" algn="just">
              <a:buNone/>
            </a:pPr>
            <a:r>
              <a:rPr lang="en-US" b="1" dirty="0"/>
              <a:t>Latent Semantic Indexing (LSI)</a:t>
            </a:r>
            <a:r>
              <a:rPr lang="en-US" dirty="0"/>
              <a:t> </a:t>
            </a:r>
            <a:r>
              <a:rPr lang="en-US" dirty="0" err="1"/>
              <a:t>adalah</a:t>
            </a:r>
            <a:r>
              <a:rPr lang="en-US" dirty="0"/>
              <a:t> model </a:t>
            </a:r>
            <a:r>
              <a:rPr lang="en-US" dirty="0" err="1"/>
              <a:t>temu</a:t>
            </a:r>
            <a:r>
              <a:rPr lang="en-US" dirty="0"/>
              <a:t> </a:t>
            </a:r>
            <a:r>
              <a:rPr lang="en-US" dirty="0" err="1"/>
              <a:t>kembali</a:t>
            </a:r>
            <a:r>
              <a:rPr lang="en-US" dirty="0"/>
              <a:t> yang </a:t>
            </a:r>
            <a:r>
              <a:rPr lang="en-US" dirty="0" err="1"/>
              <a:t>mampu</a:t>
            </a:r>
            <a:r>
              <a:rPr lang="en-US" dirty="0"/>
              <a:t> </a:t>
            </a:r>
            <a:r>
              <a:rPr lang="en-US" dirty="0" err="1"/>
              <a:t>memecahkan</a:t>
            </a:r>
            <a:r>
              <a:rPr lang="en-US" dirty="0"/>
              <a:t> </a:t>
            </a:r>
            <a:r>
              <a:rPr lang="en-US" dirty="0" err="1"/>
              <a:t>macalah</a:t>
            </a:r>
            <a:r>
              <a:rPr lang="en-US" dirty="0"/>
              <a:t> </a:t>
            </a:r>
            <a:r>
              <a:rPr lang="en-US" dirty="0" err="1"/>
              <a:t>sinomim</a:t>
            </a:r>
            <a:r>
              <a:rPr lang="en-US" dirty="0"/>
              <a:t>. </a:t>
            </a:r>
            <a:r>
              <a:rPr lang="en-US" dirty="0" err="1"/>
              <a:t>Dengan</a:t>
            </a:r>
            <a:r>
              <a:rPr lang="en-US" dirty="0"/>
              <a:t> </a:t>
            </a:r>
            <a:r>
              <a:rPr lang="en-US" dirty="0" err="1"/>
              <a:t>menggunakan</a:t>
            </a:r>
            <a:r>
              <a:rPr lang="en-US" dirty="0"/>
              <a:t> Singular Value Decomposition (SVD) </a:t>
            </a:r>
            <a:r>
              <a:rPr lang="en-US" dirty="0" err="1"/>
              <a:t>pada</a:t>
            </a:r>
            <a:r>
              <a:rPr lang="en-US" dirty="0"/>
              <a:t> </a:t>
            </a:r>
            <a:r>
              <a:rPr lang="en-US" dirty="0" err="1"/>
              <a:t>sebuah</a:t>
            </a:r>
            <a:r>
              <a:rPr lang="en-US" dirty="0"/>
              <a:t> term </a:t>
            </a:r>
            <a:r>
              <a:rPr lang="en-US" dirty="0" err="1"/>
              <a:t>dengan</a:t>
            </a:r>
            <a:r>
              <a:rPr lang="en-US" dirty="0"/>
              <a:t> </a:t>
            </a:r>
            <a:r>
              <a:rPr lang="en-US" dirty="0" err="1"/>
              <a:t>menggunakan</a:t>
            </a:r>
            <a:r>
              <a:rPr lang="en-US" dirty="0"/>
              <a:t> </a:t>
            </a:r>
            <a:r>
              <a:rPr lang="en-US" dirty="0" err="1"/>
              <a:t>matrik</a:t>
            </a:r>
            <a:r>
              <a:rPr lang="en-US" dirty="0"/>
              <a:t> </a:t>
            </a:r>
            <a:r>
              <a:rPr lang="en-US" dirty="0" err="1"/>
              <a:t>frekuensi</a:t>
            </a:r>
            <a:r>
              <a:rPr lang="en-US" dirty="0"/>
              <a:t> term </a:t>
            </a:r>
            <a:r>
              <a:rPr lang="en-US" dirty="0" err="1"/>
              <a:t>dari</a:t>
            </a:r>
            <a:r>
              <a:rPr lang="en-US" dirty="0"/>
              <a:t>  </a:t>
            </a:r>
            <a:r>
              <a:rPr lang="en-US" dirty="0" err="1"/>
              <a:t>dokumen</a:t>
            </a:r>
            <a:r>
              <a:rPr lang="en-US" dirty="0"/>
              <a:t>. </a:t>
            </a:r>
            <a:r>
              <a:rPr lang="en-US" dirty="0" err="1"/>
              <a:t>Dimensi</a:t>
            </a:r>
            <a:r>
              <a:rPr lang="en-US" dirty="0"/>
              <a:t> </a:t>
            </a:r>
            <a:r>
              <a:rPr lang="en-US" dirty="0" err="1"/>
              <a:t>transformasi</a:t>
            </a:r>
            <a:r>
              <a:rPr lang="en-US" dirty="0"/>
              <a:t> </a:t>
            </a:r>
            <a:r>
              <a:rPr lang="en-US" dirty="0" err="1"/>
              <a:t>ruang</a:t>
            </a:r>
            <a:r>
              <a:rPr lang="en-US" dirty="0"/>
              <a:t> di-reduce </a:t>
            </a:r>
            <a:r>
              <a:rPr lang="en-US" dirty="0" err="1"/>
              <a:t>dengan</a:t>
            </a:r>
            <a:r>
              <a:rPr lang="en-US" dirty="0"/>
              <a:t> </a:t>
            </a:r>
            <a:r>
              <a:rPr lang="en-US" dirty="0" err="1"/>
              <a:t>cara</a:t>
            </a:r>
            <a:r>
              <a:rPr lang="en-US" dirty="0"/>
              <a:t> </a:t>
            </a:r>
            <a:r>
              <a:rPr lang="en-US" dirty="0" err="1"/>
              <a:t>memilih</a:t>
            </a:r>
            <a:r>
              <a:rPr lang="en-US" dirty="0"/>
              <a:t> </a:t>
            </a:r>
            <a:r>
              <a:rPr lang="en-US" dirty="0" err="1"/>
              <a:t>nilai</a:t>
            </a:r>
            <a:r>
              <a:rPr lang="en-US" dirty="0"/>
              <a:t> singular (singular value</a:t>
            </a:r>
            <a:r>
              <a:rPr lang="en-US" dirty="0" smtClean="0"/>
              <a:t>)</a:t>
            </a:r>
            <a:endParaRPr lang="id-ID" dirty="0" smtClean="0"/>
          </a:p>
          <a:p>
            <a:pPr marL="0" indent="0" algn="just">
              <a:buNone/>
            </a:pPr>
            <a:r>
              <a:rPr lang="id-ID" b="1" dirty="0" smtClean="0"/>
              <a:t>Atau </a:t>
            </a:r>
          </a:p>
          <a:p>
            <a:pPr marL="0" indent="0" algn="just">
              <a:buNone/>
            </a:pPr>
            <a:r>
              <a:rPr lang="id-ID" b="1" dirty="0" smtClean="0"/>
              <a:t>Metode </a:t>
            </a:r>
            <a:r>
              <a:rPr lang="id-ID" b="1" i="1" dirty="0"/>
              <a:t>Latent Semantic Indexing </a:t>
            </a:r>
            <a:r>
              <a:rPr lang="id-ID" b="1" dirty="0"/>
              <a:t>(LSI) </a:t>
            </a:r>
            <a:r>
              <a:rPr lang="id-ID" dirty="0"/>
              <a:t>adalah metode yang diimplementasikan di dalam IR system dalam mencari dan menemukan informasi berdasarkan makna keseluruhan (</a:t>
            </a:r>
            <a:r>
              <a:rPr lang="id-ID" i="1" dirty="0"/>
              <a:t>conceptual topic </a:t>
            </a:r>
            <a:r>
              <a:rPr lang="id-ID" dirty="0"/>
              <a:t>atau </a:t>
            </a:r>
            <a:r>
              <a:rPr lang="id-ID" i="1" dirty="0"/>
              <a:t>meaning</a:t>
            </a:r>
            <a:r>
              <a:rPr lang="id-ID" dirty="0"/>
              <a:t>) dari sebuah dokumen bukan hanya makna kata per kata. </a:t>
            </a:r>
            <a:endParaRPr lang="id-ID" dirty="0" smtClean="0"/>
          </a:p>
          <a:p>
            <a:pPr marL="0" indent="0" algn="just">
              <a:buNone/>
            </a:pPr>
            <a:endParaRPr lang="id-ID" dirty="0" smtClean="0"/>
          </a:p>
          <a:p>
            <a:pPr marL="0" indent="0" algn="just">
              <a:buNone/>
            </a:pPr>
            <a:endParaRPr lang="id-ID" dirty="0"/>
          </a:p>
        </p:txBody>
      </p:sp>
    </p:spTree>
    <p:extLst>
      <p:ext uri="{BB962C8B-B14F-4D97-AF65-F5344CB8AC3E}">
        <p14:creationId xmlns:p14="http://schemas.microsoft.com/office/powerpoint/2010/main" val="2624123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85000" lnSpcReduction="10000"/>
          </a:bodyPr>
          <a:lstStyle/>
          <a:p>
            <a:pPr marL="0" indent="0" algn="just">
              <a:buNone/>
            </a:pPr>
            <a:r>
              <a:rPr lang="id-ID" sz="2400" dirty="0"/>
              <a:t>Pada umumnya, dokumen dikatakan relevan dengan query apabila dokumen :</a:t>
            </a:r>
          </a:p>
          <a:p>
            <a:pPr marL="0" indent="0" algn="just">
              <a:buNone/>
            </a:pPr>
            <a:r>
              <a:rPr lang="id-ID" sz="2400" dirty="0"/>
              <a:t>(1) Memuat kata atau kalimat yang sama dengan query atau </a:t>
            </a:r>
          </a:p>
          <a:p>
            <a:pPr marL="0" indent="0" algn="just">
              <a:buNone/>
            </a:pPr>
            <a:r>
              <a:rPr lang="id-ID" sz="2400" dirty="0"/>
              <a:t>(2) Memuat kata atau kalimat yang bermakna sama dengan query. </a:t>
            </a:r>
            <a:endParaRPr lang="id-ID" sz="2400" dirty="0" smtClean="0"/>
          </a:p>
          <a:p>
            <a:pPr marL="0" indent="0" algn="just">
              <a:buNone/>
            </a:pPr>
            <a:endParaRPr lang="id-ID" sz="2400" dirty="0" smtClean="0"/>
          </a:p>
          <a:p>
            <a:pPr marL="0" indent="0" algn="just">
              <a:buNone/>
            </a:pPr>
            <a:r>
              <a:rPr lang="id-ID" sz="2400" dirty="0"/>
              <a:t>Sebagai contoh, terdapat query satu kata yaitu “sulit”. Pada point 1, informasi yang memuat kata “susah” atau “sukar” dinilai tidak relevan karena informasi yang relevan adalah informasi yang memuat kata “sulit”. Sedangkan pada point 2, informasi yang memuat kata “susah” atau “sukar” dinilai relevan karena “susah” atau “sukar” bermakna sama dengan “sulit”. </a:t>
            </a:r>
          </a:p>
          <a:p>
            <a:pPr algn="just"/>
            <a:endParaRPr lang="id-ID" sz="2400" dirty="0"/>
          </a:p>
        </p:txBody>
      </p:sp>
    </p:spTree>
    <p:extLst>
      <p:ext uri="{BB962C8B-B14F-4D97-AF65-F5344CB8AC3E}">
        <p14:creationId xmlns:p14="http://schemas.microsoft.com/office/powerpoint/2010/main" val="294954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7652" y="1272209"/>
            <a:ext cx="5304706" cy="4904754"/>
          </a:xfrm>
        </p:spPr>
        <p:txBody>
          <a:bodyPr>
            <a:normAutofit fontScale="92500" lnSpcReduction="20000"/>
          </a:bodyPr>
          <a:lstStyle/>
          <a:p>
            <a:pPr algn="just"/>
            <a:r>
              <a:rPr lang="id-ID" dirty="0"/>
              <a:t>Alur proses dari metode </a:t>
            </a:r>
            <a:r>
              <a:rPr lang="id-ID" i="1" dirty="0"/>
              <a:t>Latent Semantic Indexing </a:t>
            </a:r>
            <a:r>
              <a:rPr lang="id-ID" dirty="0"/>
              <a:t>dibagi 2 (dua) kolom, yaitu kolom sebelah kiri yaitu </a:t>
            </a:r>
            <a:r>
              <a:rPr lang="id-ID" i="1" dirty="0"/>
              <a:t>query </a:t>
            </a:r>
            <a:r>
              <a:rPr lang="id-ID" dirty="0"/>
              <a:t>dan kolom sebelah kanan kanan yaitu, koleksi dokumen. Pada proses sebelah kiri, </a:t>
            </a:r>
            <a:r>
              <a:rPr lang="id-ID" i="1" dirty="0"/>
              <a:t>query </a:t>
            </a:r>
            <a:r>
              <a:rPr lang="id-ID" dirty="0"/>
              <a:t>diproses melalui operasi </a:t>
            </a:r>
            <a:r>
              <a:rPr lang="id-ID" dirty="0" smtClean="0"/>
              <a:t>teks, kemudian </a:t>
            </a:r>
            <a:r>
              <a:rPr lang="id-ID" dirty="0"/>
              <a:t>vektor </a:t>
            </a:r>
            <a:r>
              <a:rPr lang="id-ID" i="1" dirty="0"/>
              <a:t>query </a:t>
            </a:r>
            <a:r>
              <a:rPr lang="id-ID" dirty="0"/>
              <a:t>dibentuk. Vektor </a:t>
            </a:r>
            <a:r>
              <a:rPr lang="id-ID" i="1" dirty="0"/>
              <a:t>query </a:t>
            </a:r>
            <a:r>
              <a:rPr lang="id-ID" dirty="0"/>
              <a:t>yang dibentuk dipetakan menjadi vektor </a:t>
            </a:r>
            <a:r>
              <a:rPr lang="id-ID" i="1" dirty="0"/>
              <a:t>query </a:t>
            </a:r>
            <a:r>
              <a:rPr lang="id-ID" dirty="0"/>
              <a:t>terpeta (</a:t>
            </a:r>
            <a:r>
              <a:rPr lang="id-ID" i="1" dirty="0"/>
              <a:t>mapped query vector</a:t>
            </a:r>
            <a:r>
              <a:rPr lang="id-ID" dirty="0"/>
              <a:t>). Dalam membentuk </a:t>
            </a:r>
            <a:r>
              <a:rPr lang="id-ID" i="1" dirty="0"/>
              <a:t>query </a:t>
            </a:r>
            <a:r>
              <a:rPr lang="id-ID" dirty="0"/>
              <a:t>terpeta, diperlukan hasil dekomposisi nilai singular dari koleksi dokumen. Pada koleksi dokumen, dilakukan operasi teks pada koleksi dokumen, kemudian matriks kata-dokumen (</a:t>
            </a:r>
            <a:r>
              <a:rPr lang="id-ID" i="1" dirty="0"/>
              <a:t>terms-documents matrix</a:t>
            </a:r>
            <a:r>
              <a:rPr lang="id-ID" dirty="0"/>
              <a:t>) dibentuk, selanjutnya dilakukan dekomposisi nilai singular (</a:t>
            </a:r>
            <a:r>
              <a:rPr lang="id-ID" i="1" dirty="0"/>
              <a:t>Singular Value Decomposition</a:t>
            </a:r>
            <a:r>
              <a:rPr lang="id-ID" dirty="0"/>
              <a:t>) pada matriks kata-dokumen. Hasil dekomposisi disimpan dalam </a:t>
            </a:r>
            <a:r>
              <a:rPr lang="id-ID" i="1" dirty="0"/>
              <a:t>collection index</a:t>
            </a:r>
            <a:r>
              <a:rPr lang="id-ID" dirty="0"/>
              <a:t>. Proses </a:t>
            </a:r>
            <a:r>
              <a:rPr lang="id-ID" i="1" dirty="0"/>
              <a:t>ranking </a:t>
            </a:r>
            <a:r>
              <a:rPr lang="id-ID" dirty="0"/>
              <a:t>dilakukan dengan menghitung relevansi antara vektor </a:t>
            </a:r>
            <a:r>
              <a:rPr lang="id-ID" i="1" dirty="0"/>
              <a:t>query </a:t>
            </a:r>
            <a:r>
              <a:rPr lang="id-ID" dirty="0"/>
              <a:t>terpeta dan </a:t>
            </a:r>
            <a:r>
              <a:rPr lang="id-ID" i="1" dirty="0"/>
              <a:t>collection index</a:t>
            </a:r>
            <a:r>
              <a:rPr lang="id-ID" dirty="0"/>
              <a:t>. Selanjutnya, hasil perhitungan relevansi ditampilkan ke pengguna. </a:t>
            </a:r>
          </a:p>
        </p:txBody>
      </p:sp>
      <p:pic>
        <p:nvPicPr>
          <p:cNvPr id="5" name="Picture 4"/>
          <p:cNvPicPr>
            <a:picLocks noChangeAspect="1"/>
          </p:cNvPicPr>
          <p:nvPr/>
        </p:nvPicPr>
        <p:blipFill>
          <a:blip r:embed="rId2"/>
          <a:stretch>
            <a:fillRect/>
          </a:stretch>
        </p:blipFill>
        <p:spPr>
          <a:xfrm>
            <a:off x="6586330" y="530087"/>
            <a:ext cx="5103327" cy="5646876"/>
          </a:xfrm>
          <a:prstGeom prst="rect">
            <a:avLst/>
          </a:prstGeom>
        </p:spPr>
      </p:pic>
    </p:spTree>
    <p:extLst>
      <p:ext uri="{BB962C8B-B14F-4D97-AF65-F5344CB8AC3E}">
        <p14:creationId xmlns:p14="http://schemas.microsoft.com/office/powerpoint/2010/main" val="301120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14400"/>
            <a:ext cx="8915400" cy="5069012"/>
          </a:xfrm>
        </p:spPr>
        <p:txBody>
          <a:bodyPr>
            <a:normAutofit/>
          </a:bodyPr>
          <a:lstStyle/>
          <a:p>
            <a:pPr marL="0" indent="0" algn="just">
              <a:buNone/>
            </a:pPr>
            <a:r>
              <a:rPr lang="id-ID" dirty="0" smtClean="0"/>
              <a:t>Latent Semantic Indexing menggunakan </a:t>
            </a:r>
            <a:r>
              <a:rPr lang="id-ID" dirty="0"/>
              <a:t>teknik </a:t>
            </a:r>
            <a:r>
              <a:rPr lang="id-ID" i="1" dirty="0"/>
              <a:t>Singular </a:t>
            </a:r>
            <a:r>
              <a:rPr lang="id-ID" i="1" dirty="0" smtClean="0"/>
              <a:t>Value Decomposition </a:t>
            </a:r>
            <a:r>
              <a:rPr lang="id-ID" dirty="0"/>
              <a:t>(SVD) </a:t>
            </a:r>
            <a:r>
              <a:rPr lang="id-ID" dirty="0" smtClean="0"/>
              <a:t>untuk mendekomposisikan </a:t>
            </a:r>
            <a:r>
              <a:rPr lang="id-ID" dirty="0"/>
              <a:t>matriks </a:t>
            </a:r>
            <a:r>
              <a:rPr lang="id-ID" i="1" dirty="0" smtClean="0"/>
              <a:t>term</a:t>
            </a:r>
            <a:r>
              <a:rPr lang="id-ID" dirty="0"/>
              <a:t> </a:t>
            </a:r>
            <a:r>
              <a:rPr lang="id-ID" dirty="0" smtClean="0"/>
              <a:t>dokumen</a:t>
            </a:r>
            <a:r>
              <a:rPr lang="id-ID" dirty="0"/>
              <a:t>. Dengan mengurangi ruang </a:t>
            </a:r>
            <a:r>
              <a:rPr lang="id-ID" i="1" dirty="0"/>
              <a:t>term </a:t>
            </a:r>
            <a:r>
              <a:rPr lang="id-ID" dirty="0" smtClean="0"/>
              <a:t>dan dokumen </a:t>
            </a:r>
            <a:r>
              <a:rPr lang="id-ID" dirty="0"/>
              <a:t>menjadi dimensi yang lebih kecil, </a:t>
            </a:r>
            <a:r>
              <a:rPr lang="id-ID" i="1" dirty="0"/>
              <a:t>SVD </a:t>
            </a:r>
            <a:r>
              <a:rPr lang="id-ID" dirty="0"/>
              <a:t>menampakkan hubungan </a:t>
            </a:r>
            <a:r>
              <a:rPr lang="id-ID" dirty="0" smtClean="0"/>
              <a:t>yang mendasari </a:t>
            </a:r>
            <a:r>
              <a:rPr lang="id-ID" i="1" dirty="0"/>
              <a:t>term </a:t>
            </a:r>
            <a:r>
              <a:rPr lang="id-ID" dirty="0"/>
              <a:t>dan dokumen dalam semua kombinasi yang memungkinkan </a:t>
            </a:r>
            <a:r>
              <a:rPr lang="id-ID" dirty="0" smtClean="0"/>
              <a:t>dan membuang </a:t>
            </a:r>
            <a:r>
              <a:rPr lang="id-ID" i="1" dirty="0"/>
              <a:t>noise </a:t>
            </a:r>
            <a:r>
              <a:rPr lang="id-ID" dirty="0"/>
              <a:t>yang ada pada ruang </a:t>
            </a:r>
            <a:r>
              <a:rPr lang="id-ID" dirty="0" smtClean="0"/>
              <a:t>vektor. </a:t>
            </a:r>
            <a:r>
              <a:rPr lang="id-ID" dirty="0" smtClean="0"/>
              <a:t>Keunggulan metode Singular Value Decomposition yaitu hasil akurasi yang cukup baik tetapi terdapat masalah dalam penyimpanan.</a:t>
            </a:r>
            <a:endParaRPr lang="id-ID" dirty="0" smtClean="0"/>
          </a:p>
          <a:p>
            <a:pPr marL="0" indent="0" algn="just">
              <a:buNone/>
            </a:pPr>
            <a:r>
              <a:rPr lang="id-ID" dirty="0" smtClean="0"/>
              <a:t>Proses pencarian dengan metode LSI pada sistem ini menerima masukan berupa sebuah </a:t>
            </a:r>
            <a:r>
              <a:rPr lang="id-ID" i="1" dirty="0" smtClean="0"/>
              <a:t>keyword </a:t>
            </a:r>
            <a:r>
              <a:rPr lang="id-ID" dirty="0" smtClean="0"/>
              <a:t>yang akan dicari pada dokumen. Pada proses pencarian dengan metode LSI kata-kata yang unik pada setiap dokumen akan direpresentasikan sebagai baris matriks dan dokumen-dokumen akan direpresentasikan sebagai kolom matriks. Nilai dari matriks tersebut adalah banyaknya kemunculan sebuah kata di setiap dokumen yang akan dibandingkan.</a:t>
            </a:r>
          </a:p>
          <a:p>
            <a:pPr marL="0" indent="0" algn="just">
              <a:buNone/>
            </a:pPr>
            <a:endParaRPr lang="id-ID" dirty="0"/>
          </a:p>
        </p:txBody>
      </p:sp>
    </p:spTree>
    <p:extLst>
      <p:ext uri="{BB962C8B-B14F-4D97-AF65-F5344CB8AC3E}">
        <p14:creationId xmlns:p14="http://schemas.microsoft.com/office/powerpoint/2010/main" val="4031241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Keuntungan Latent Semantic Indexing</a:t>
            </a:r>
            <a:endParaRPr lang="id-ID" dirty="0"/>
          </a:p>
        </p:txBody>
      </p:sp>
      <p:sp>
        <p:nvSpPr>
          <p:cNvPr id="3" name="Content Placeholder 2"/>
          <p:cNvSpPr>
            <a:spLocks noGrp="1"/>
          </p:cNvSpPr>
          <p:nvPr>
            <p:ph idx="1"/>
          </p:nvPr>
        </p:nvSpPr>
        <p:spPr/>
        <p:txBody>
          <a:bodyPr/>
          <a:lstStyle/>
          <a:p>
            <a:pPr marL="0" indent="0" algn="just">
              <a:buNone/>
            </a:pPr>
            <a:r>
              <a:rPr lang="en-US" dirty="0" err="1"/>
              <a:t>Keuntungan</a:t>
            </a:r>
            <a:r>
              <a:rPr lang="en-US" dirty="0"/>
              <a:t> </a:t>
            </a:r>
            <a:r>
              <a:rPr lang="en-US" dirty="0" err="1"/>
              <a:t>menggunakan</a:t>
            </a:r>
            <a:r>
              <a:rPr lang="en-US" dirty="0"/>
              <a:t> model LSI </a:t>
            </a:r>
            <a:r>
              <a:rPr lang="en-US" dirty="0" err="1"/>
              <a:t>adalah</a:t>
            </a:r>
            <a:r>
              <a:rPr lang="en-US" dirty="0"/>
              <a:t> model </a:t>
            </a:r>
            <a:r>
              <a:rPr lang="en-US" dirty="0" err="1"/>
              <a:t>ini</a:t>
            </a:r>
            <a:r>
              <a:rPr lang="en-US" dirty="0"/>
              <a:t> fully automatic </a:t>
            </a:r>
            <a:r>
              <a:rPr lang="en-US" dirty="0" err="1"/>
              <a:t>dan</a:t>
            </a:r>
            <a:r>
              <a:rPr lang="en-US" dirty="0"/>
              <a:t> </a:t>
            </a:r>
            <a:r>
              <a:rPr lang="en-US" dirty="0" err="1"/>
              <a:t>tidak</a:t>
            </a:r>
            <a:r>
              <a:rPr lang="en-US" dirty="0"/>
              <a:t> </a:t>
            </a:r>
            <a:r>
              <a:rPr lang="en-US" dirty="0" err="1"/>
              <a:t>menggunakan</a:t>
            </a:r>
            <a:r>
              <a:rPr lang="en-US" dirty="0"/>
              <a:t> language expertise, </a:t>
            </a:r>
            <a:r>
              <a:rPr lang="en-US" dirty="0" err="1"/>
              <a:t>akibatnya</a:t>
            </a:r>
            <a:r>
              <a:rPr lang="en-US" dirty="0"/>
              <a:t> </a:t>
            </a:r>
            <a:r>
              <a:rPr lang="en-US" dirty="0" err="1"/>
              <a:t>panjang</a:t>
            </a:r>
            <a:r>
              <a:rPr lang="en-US" dirty="0"/>
              <a:t> </a:t>
            </a:r>
            <a:r>
              <a:rPr lang="en-US" dirty="0" err="1"/>
              <a:t>vektor</a:t>
            </a:r>
            <a:r>
              <a:rPr lang="en-US" dirty="0"/>
              <a:t> </a:t>
            </a:r>
            <a:r>
              <a:rPr lang="en-US" dirty="0" err="1"/>
              <a:t>dokumen</a:t>
            </a:r>
            <a:r>
              <a:rPr lang="en-US" dirty="0"/>
              <a:t> </a:t>
            </a:r>
            <a:r>
              <a:rPr lang="en-US" dirty="0" err="1"/>
              <a:t>menjadi</a:t>
            </a:r>
            <a:r>
              <a:rPr lang="en-US" dirty="0"/>
              <a:t> </a:t>
            </a:r>
            <a:r>
              <a:rPr lang="en-US" dirty="0" err="1"/>
              <a:t>lebih</a:t>
            </a:r>
            <a:r>
              <a:rPr lang="en-US" dirty="0"/>
              <a:t> </a:t>
            </a:r>
            <a:r>
              <a:rPr lang="en-US" dirty="0" err="1"/>
              <a:t>pendek</a:t>
            </a:r>
            <a:r>
              <a:rPr lang="en-US" dirty="0"/>
              <a:t>. </a:t>
            </a:r>
            <a:r>
              <a:rPr lang="en-US" dirty="0" err="1"/>
              <a:t>Dengan</a:t>
            </a:r>
            <a:r>
              <a:rPr lang="en-US" dirty="0"/>
              <a:t> </a:t>
            </a:r>
            <a:r>
              <a:rPr lang="en-US" dirty="0" err="1"/>
              <a:t>membandingkan</a:t>
            </a:r>
            <a:r>
              <a:rPr lang="en-US" dirty="0"/>
              <a:t> Model LSI </a:t>
            </a:r>
            <a:r>
              <a:rPr lang="en-US" dirty="0" err="1"/>
              <a:t>dengan</a:t>
            </a:r>
            <a:r>
              <a:rPr lang="en-US" dirty="0"/>
              <a:t> multidimensional scaling, </a:t>
            </a:r>
            <a:r>
              <a:rPr lang="en-US" dirty="0" err="1"/>
              <a:t>ternyata</a:t>
            </a:r>
            <a:r>
              <a:rPr lang="en-US" dirty="0"/>
              <a:t> </a:t>
            </a:r>
            <a:r>
              <a:rPr lang="en-US" dirty="0" err="1"/>
              <a:t>ruang</a:t>
            </a:r>
            <a:r>
              <a:rPr lang="en-US" dirty="0"/>
              <a:t> </a:t>
            </a:r>
            <a:r>
              <a:rPr lang="en-US" dirty="0" err="1"/>
              <a:t>dokumen</a:t>
            </a:r>
            <a:r>
              <a:rPr lang="en-US" dirty="0"/>
              <a:t> (document space) </a:t>
            </a:r>
            <a:r>
              <a:rPr lang="en-US" dirty="0" err="1"/>
              <a:t>dengan</a:t>
            </a:r>
            <a:r>
              <a:rPr lang="en-US" dirty="0"/>
              <a:t> model LSI </a:t>
            </a:r>
            <a:r>
              <a:rPr lang="en-US" dirty="0" err="1"/>
              <a:t>lebih</a:t>
            </a:r>
            <a:r>
              <a:rPr lang="en-US" dirty="0"/>
              <a:t> optimal </a:t>
            </a:r>
            <a:r>
              <a:rPr lang="en-US" dirty="0" err="1"/>
              <a:t>pada</a:t>
            </a:r>
            <a:r>
              <a:rPr lang="en-US" dirty="0"/>
              <a:t> </a:t>
            </a:r>
            <a:r>
              <a:rPr lang="en-US" dirty="0" err="1"/>
              <a:t>saat</a:t>
            </a:r>
            <a:r>
              <a:rPr lang="en-US" dirty="0"/>
              <a:t> </a:t>
            </a:r>
            <a:r>
              <a:rPr lang="en-US" dirty="0" err="1"/>
              <a:t>menggunakan</a:t>
            </a:r>
            <a:r>
              <a:rPr lang="en-US" dirty="0"/>
              <a:t> </a:t>
            </a:r>
            <a:r>
              <a:rPr lang="en-US" i="1" dirty="0"/>
              <a:t>inner product similarity function</a:t>
            </a:r>
            <a:r>
              <a:rPr lang="en-US" dirty="0"/>
              <a:t> </a:t>
            </a:r>
            <a:r>
              <a:rPr lang="en-US" dirty="0" err="1"/>
              <a:t>demikian</a:t>
            </a:r>
            <a:r>
              <a:rPr lang="en-US" dirty="0"/>
              <a:t> </a:t>
            </a:r>
            <a:r>
              <a:rPr lang="en-US" dirty="0" err="1"/>
              <a:t>juga</a:t>
            </a:r>
            <a:r>
              <a:rPr lang="en-US" dirty="0"/>
              <a:t> </a:t>
            </a:r>
            <a:r>
              <a:rPr lang="en-US" dirty="0" err="1"/>
              <a:t>dengan</a:t>
            </a:r>
            <a:r>
              <a:rPr lang="en-US" dirty="0"/>
              <a:t> </a:t>
            </a:r>
            <a:r>
              <a:rPr lang="en-US" dirty="0" err="1"/>
              <a:t>menggunakan</a:t>
            </a:r>
            <a:r>
              <a:rPr lang="en-US" dirty="0"/>
              <a:t> </a:t>
            </a:r>
            <a:r>
              <a:rPr lang="en-US" dirty="0" err="1"/>
              <a:t>ukuran</a:t>
            </a:r>
            <a:r>
              <a:rPr lang="en-US" dirty="0"/>
              <a:t> </a:t>
            </a:r>
            <a:r>
              <a:rPr lang="en-US" dirty="0" err="1"/>
              <a:t>kesamaan</a:t>
            </a:r>
            <a:r>
              <a:rPr lang="en-US" dirty="0"/>
              <a:t> </a:t>
            </a:r>
            <a:r>
              <a:rPr lang="en-US" dirty="0" err="1"/>
              <a:t>lainnya</a:t>
            </a:r>
            <a:r>
              <a:rPr lang="en-US" dirty="0"/>
              <a:t>.</a:t>
            </a:r>
            <a:endParaRPr lang="id-ID" dirty="0"/>
          </a:p>
          <a:p>
            <a:pPr marL="0" indent="0" algn="just">
              <a:buNone/>
            </a:pPr>
            <a:endParaRPr lang="id-ID" dirty="0"/>
          </a:p>
        </p:txBody>
      </p:sp>
    </p:spTree>
    <p:extLst>
      <p:ext uri="{BB962C8B-B14F-4D97-AF65-F5344CB8AC3E}">
        <p14:creationId xmlns:p14="http://schemas.microsoft.com/office/powerpoint/2010/main" val="3236561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Langkah-Langkah LSI</a:t>
            </a:r>
            <a:endParaRPr lang="id-ID" dirty="0"/>
          </a:p>
        </p:txBody>
      </p:sp>
      <p:sp>
        <p:nvSpPr>
          <p:cNvPr id="3" name="Content Placeholder 2"/>
          <p:cNvSpPr>
            <a:spLocks noGrp="1"/>
          </p:cNvSpPr>
          <p:nvPr>
            <p:ph idx="1"/>
          </p:nvPr>
        </p:nvSpPr>
        <p:spPr>
          <a:xfrm>
            <a:off x="2165684" y="1684421"/>
            <a:ext cx="9553074" cy="4860758"/>
          </a:xfrm>
        </p:spPr>
        <p:txBody>
          <a:bodyPr>
            <a:normAutofit fontScale="92500" lnSpcReduction="10000"/>
          </a:bodyPr>
          <a:lstStyle/>
          <a:p>
            <a:r>
              <a:rPr lang="id-ID" b="1" dirty="0"/>
              <a:t>Text </a:t>
            </a:r>
            <a:r>
              <a:rPr lang="id-ID" b="1" dirty="0" smtClean="0"/>
              <a:t>Preprocessing</a:t>
            </a:r>
          </a:p>
          <a:p>
            <a:pPr marL="0" indent="0">
              <a:buNone/>
            </a:pPr>
            <a:r>
              <a:rPr lang="id-ID" dirty="0"/>
              <a:t>Preprocessing adalah proses normalisasi teks sehingga informasi yang dimuat merupakan bagian yang padat dan ringkas namun tetap merepresentasikan informasi yang termuat didalamnya</a:t>
            </a:r>
            <a:endParaRPr lang="id-ID" b="1" dirty="0" smtClean="0"/>
          </a:p>
          <a:p>
            <a:r>
              <a:rPr lang="id-ID" b="1" dirty="0" smtClean="0"/>
              <a:t>Term-document </a:t>
            </a:r>
            <a:r>
              <a:rPr lang="id-ID" b="1" dirty="0"/>
              <a:t>Matrix</a:t>
            </a:r>
            <a:endParaRPr lang="id-ID" b="1" dirty="0" smtClean="0"/>
          </a:p>
          <a:p>
            <a:pPr marL="0" indent="0">
              <a:buNone/>
            </a:pPr>
            <a:r>
              <a:rPr lang="id-ID" dirty="0"/>
              <a:t>Setelah melalui stopwords removal dan stemming, matriks term-document dibangun dengan menempatkan kata hasil proses stemming (term) ke dalam baris. Matriks ini disebut term-document matrix</a:t>
            </a:r>
            <a:endParaRPr lang="id-ID" b="1" dirty="0" smtClean="0"/>
          </a:p>
          <a:p>
            <a:r>
              <a:rPr lang="id-ID" b="1" dirty="0"/>
              <a:t>Singular Value </a:t>
            </a:r>
            <a:r>
              <a:rPr lang="id-ID" b="1" dirty="0" smtClean="0"/>
              <a:t>Decomposition</a:t>
            </a:r>
          </a:p>
          <a:p>
            <a:pPr marL="0" indent="0">
              <a:buNone/>
            </a:pPr>
            <a:r>
              <a:rPr lang="id-ID" dirty="0"/>
              <a:t>Singular Value Decomposition (SVD) adalah salah satu teknik reduksi dimensi yang bermanfaat untuk memperkecil nilai kompleksitas dalam pemrosesan term-document matrix</a:t>
            </a:r>
            <a:endParaRPr lang="id-ID" b="1" dirty="0" smtClean="0"/>
          </a:p>
          <a:p>
            <a:r>
              <a:rPr lang="id-ID" b="1" dirty="0" smtClean="0"/>
              <a:t>Cosine </a:t>
            </a:r>
            <a:r>
              <a:rPr lang="id-ID" b="1" dirty="0"/>
              <a:t>Similarity </a:t>
            </a:r>
            <a:r>
              <a:rPr lang="id-ID" b="1" dirty="0" smtClean="0"/>
              <a:t>Measurement</a:t>
            </a:r>
          </a:p>
          <a:p>
            <a:pPr marL="0" indent="0">
              <a:buNone/>
            </a:pPr>
            <a:r>
              <a:rPr lang="id-ID" dirty="0"/>
              <a:t>Cosine similarity digunakan untuk menghitung nilai kosinus sudut antara vektor dokumen dengan vektor kueri.</a:t>
            </a:r>
            <a:endParaRPr lang="id-ID" dirty="0" smtClean="0"/>
          </a:p>
          <a:p>
            <a:pPr marL="0" indent="0">
              <a:buNone/>
            </a:pPr>
            <a:endParaRPr lang="id-ID" b="1" dirty="0" smtClean="0"/>
          </a:p>
          <a:p>
            <a:endParaRPr lang="id-ID" b="1" dirty="0" smtClean="0"/>
          </a:p>
          <a:p>
            <a:pPr marL="0" indent="0">
              <a:buNone/>
            </a:pPr>
            <a:endParaRPr lang="id-ID" dirty="0"/>
          </a:p>
        </p:txBody>
      </p:sp>
    </p:spTree>
    <p:extLst>
      <p:ext uri="{BB962C8B-B14F-4D97-AF65-F5344CB8AC3E}">
        <p14:creationId xmlns:p14="http://schemas.microsoft.com/office/powerpoint/2010/main" val="509585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Referensi</a:t>
            </a:r>
            <a:endParaRPr lang="id-ID" dirty="0"/>
          </a:p>
        </p:txBody>
      </p:sp>
      <p:sp>
        <p:nvSpPr>
          <p:cNvPr id="3" name="Content Placeholder 2"/>
          <p:cNvSpPr>
            <a:spLocks noGrp="1"/>
          </p:cNvSpPr>
          <p:nvPr>
            <p:ph idx="1"/>
          </p:nvPr>
        </p:nvSpPr>
        <p:spPr/>
        <p:txBody>
          <a:bodyPr/>
          <a:lstStyle/>
          <a:p>
            <a:r>
              <a:rPr lang="id-ID" dirty="0" smtClean="0">
                <a:hlinkClick r:id="rId2"/>
              </a:rPr>
              <a:t>http://dokumen.tips/documents/ir-models-55a7540476e31.html</a:t>
            </a:r>
            <a:endParaRPr lang="id-ID" dirty="0" smtClean="0"/>
          </a:p>
          <a:p>
            <a:r>
              <a:rPr lang="id-ID" dirty="0" smtClean="0">
                <a:hlinkClick r:id="rId3"/>
              </a:rPr>
              <a:t>http://hbunyamin.itmaranatha.org/Papers/TESIS_hendra_final.pdf</a:t>
            </a:r>
            <a:endParaRPr lang="id-ID" dirty="0" smtClean="0"/>
          </a:p>
          <a:p>
            <a:r>
              <a:rPr lang="id-ID" dirty="0" smtClean="0"/>
              <a:t>http://storage1.123dok.com/cdn/disk1_vdc212_id_pdf/2017/04_12/14919763982408627013_pdf.pdf?name=123dok_Penerapan%20Metode%20Latent%20Semantic%20Indexing%20Pada%20Pencarian%20Fatwa%20Islam%20Berbasis%20Mobile&amp;exp=1496034201&amp;sgn=d32d3861299c316cff739d0fe28c0a0f</a:t>
            </a:r>
          </a:p>
          <a:p>
            <a:r>
              <a:rPr lang="id-ID" dirty="0">
                <a:hlinkClick r:id="rId4"/>
              </a:rPr>
              <a:t>http://socs.binus.ac.id/2015/08/03/penggunaan-latent-semantic-analysis-lsa-dalam-pemrosesan-teks</a:t>
            </a:r>
            <a:r>
              <a:rPr lang="id-ID" dirty="0" smtClean="0">
                <a:hlinkClick r:id="rId4"/>
              </a:rPr>
              <a:t>/</a:t>
            </a:r>
            <a:endParaRPr lang="id-ID" dirty="0" smtClean="0"/>
          </a:p>
          <a:p>
            <a:r>
              <a:rPr lang="id-ID" dirty="0">
                <a:hlinkClick r:id="rId5"/>
              </a:rPr>
              <a:t>http://</a:t>
            </a:r>
            <a:r>
              <a:rPr lang="id-ID" dirty="0" smtClean="0">
                <a:hlinkClick r:id="rId5"/>
              </a:rPr>
              <a:t>www.metode-algoritma.com/2013/06/contoh-algoritma-lsi-latent-semantic.html</a:t>
            </a:r>
            <a:endParaRPr lang="id-ID" dirty="0" smtClean="0"/>
          </a:p>
          <a:p>
            <a:endParaRPr lang="id-ID" dirty="0" smtClean="0"/>
          </a:p>
          <a:p>
            <a:endParaRPr lang="id-ID" dirty="0" smtClean="0"/>
          </a:p>
          <a:p>
            <a:endParaRPr lang="id-ID" dirty="0"/>
          </a:p>
        </p:txBody>
      </p:sp>
    </p:spTree>
    <p:extLst>
      <p:ext uri="{BB962C8B-B14F-4D97-AF65-F5344CB8AC3E}">
        <p14:creationId xmlns:p14="http://schemas.microsoft.com/office/powerpoint/2010/main" val="145694432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122</TotalTime>
  <Words>656</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 3</vt:lpstr>
      <vt:lpstr>Wisp</vt:lpstr>
      <vt:lpstr>Pertemuan 7 : Latent Semantic Indexing</vt:lpstr>
      <vt:lpstr>Latent Semantic Indexing</vt:lpstr>
      <vt:lpstr>PowerPoint Presentation</vt:lpstr>
      <vt:lpstr>PowerPoint Presentation</vt:lpstr>
      <vt:lpstr>PowerPoint Presentation</vt:lpstr>
      <vt:lpstr>Keuntungan Latent Semantic Indexing</vt:lpstr>
      <vt:lpstr>Langkah-Langkah LSI</vt:lpstr>
      <vt:lpstr>Referensi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HFMI</dc:creator>
  <cp:lastModifiedBy>HFMI</cp:lastModifiedBy>
  <cp:revision>8</cp:revision>
  <dcterms:created xsi:type="dcterms:W3CDTF">2017-05-29T04:57:30Z</dcterms:created>
  <dcterms:modified xsi:type="dcterms:W3CDTF">2017-05-29T07:03:40Z</dcterms:modified>
</cp:coreProperties>
</file>