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2"/>
  </p:sldMasterIdLst>
  <p:notesMasterIdLst>
    <p:notesMasterId r:id="rId25"/>
  </p:notesMasterIdLst>
  <p:handoutMasterIdLst>
    <p:handoutMasterId r:id="rId26"/>
  </p:handout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63" autoAdjust="0"/>
  </p:normalViewPr>
  <p:slideViewPr>
    <p:cSldViewPr>
      <p:cViewPr varScale="1">
        <p:scale>
          <a:sx n="80" d="100"/>
          <a:sy n="80" d="100"/>
        </p:scale>
        <p:origin x="378" y="78"/>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590D9-BC92-4BF3-AB42-B344E3AA83B3}"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id-ID"/>
        </a:p>
      </dgm:t>
    </dgm:pt>
    <dgm:pt modelId="{37A9970A-7925-4C44-90C6-DA90851EF8B8}">
      <dgm:prSet phldrT="[Text]" custT="1"/>
      <dgm:spPr/>
      <dgm:t>
        <a:bodyPr/>
        <a:lstStyle/>
        <a:p>
          <a:r>
            <a:rPr lang="id-ID" sz="1400" dirty="0" smtClean="0">
              <a:latin typeface="Arial Rounded MT Bold" panose="020F0704030504030204" pitchFamily="34" charset="0"/>
              <a:cs typeface="Times New Roman" panose="02020603050405020304" pitchFamily="18" charset="0"/>
            </a:rPr>
            <a:t>Tahap 1</a:t>
          </a:r>
          <a:endParaRPr lang="id-ID" sz="1400" dirty="0">
            <a:latin typeface="Arial Rounded MT Bold" panose="020F0704030504030204" pitchFamily="34" charset="0"/>
            <a:cs typeface="Times New Roman" panose="02020603050405020304" pitchFamily="18" charset="0"/>
          </a:endParaRPr>
        </a:p>
      </dgm:t>
    </dgm:pt>
    <dgm:pt modelId="{3C1F4133-BDA2-42E3-8310-BE3F28DF27E1}" type="parTrans" cxnId="{63A19D31-A32C-4BED-9CA3-37DCADBE0A11}">
      <dgm:prSet/>
      <dgm:spPr/>
      <dgm:t>
        <a:bodyPr/>
        <a:lstStyle/>
        <a:p>
          <a:endParaRPr lang="id-ID"/>
        </a:p>
      </dgm:t>
    </dgm:pt>
    <dgm:pt modelId="{9EEAD9CC-FFCA-429E-B97A-2312603FA8A8}" type="sibTrans" cxnId="{63A19D31-A32C-4BED-9CA3-37DCADBE0A11}">
      <dgm:prSet/>
      <dgm:spPr/>
      <dgm:t>
        <a:bodyPr/>
        <a:lstStyle/>
        <a:p>
          <a:endParaRPr lang="id-ID"/>
        </a:p>
      </dgm:t>
    </dgm:pt>
    <dgm:pt modelId="{5D552623-8742-498C-BDA4-BD030E4BF4B7}">
      <dgm:prSet phldrT="[Text]" custT="1">
        <dgm:style>
          <a:lnRef idx="2">
            <a:schemeClr val="accent1"/>
          </a:lnRef>
          <a:fillRef idx="1">
            <a:schemeClr val="lt1"/>
          </a:fillRef>
          <a:effectRef idx="0">
            <a:schemeClr val="accent1"/>
          </a:effectRef>
          <a:fontRef idx="minor">
            <a:schemeClr val="dk1"/>
          </a:fontRef>
        </dgm:style>
      </dgm:prSet>
      <dgm:spPr>
        <a:solidFill>
          <a:srgbClr val="FFFF00"/>
        </a:solidFill>
        <a:ln>
          <a:solidFill>
            <a:srgbClr val="FF0000"/>
          </a:solidFill>
        </a:ln>
        <a:scene3d>
          <a:camera prst="orthographicFront">
            <a:rot lat="0" lon="0" rev="0"/>
          </a:camera>
          <a:lightRig rig="contrasting" dir="t">
            <a:rot lat="0" lon="0" rev="1200000"/>
          </a:lightRig>
        </a:scene3d>
        <a:sp3d>
          <a:bevelT prst="angle"/>
        </a:sp3d>
      </dgm:spPr>
      <dgm:t>
        <a:bodyPr/>
        <a:lstStyle/>
        <a:p>
          <a:pPr algn="just"/>
          <a:r>
            <a:rPr lang="id-ID" sz="2000" dirty="0" smtClean="0">
              <a:latin typeface="Times New Roman" panose="02020603050405020304" pitchFamily="18" charset="0"/>
              <a:cs typeface="Times New Roman" panose="02020603050405020304" pitchFamily="18" charset="0"/>
            </a:rPr>
            <a:t>Lakukan serangkaian praproses yang akan mengubah semua dokumen latih dan dokumen uji masing-masing menjadi matrik A dan B. </a:t>
          </a:r>
          <a:endParaRPr lang="id-ID" sz="2000" dirty="0">
            <a:latin typeface="Times New Roman" panose="02020603050405020304" pitchFamily="18" charset="0"/>
            <a:cs typeface="Times New Roman" panose="02020603050405020304" pitchFamily="18" charset="0"/>
          </a:endParaRPr>
        </a:p>
      </dgm:t>
    </dgm:pt>
    <dgm:pt modelId="{7F0084EA-4EEB-4F71-80BF-03BF8A837A5A}" type="parTrans" cxnId="{C88EADF8-F658-4026-8B7A-1406E7F9B83D}">
      <dgm:prSet/>
      <dgm:spPr/>
      <dgm:t>
        <a:bodyPr/>
        <a:lstStyle/>
        <a:p>
          <a:endParaRPr lang="id-ID"/>
        </a:p>
      </dgm:t>
    </dgm:pt>
    <dgm:pt modelId="{C4050CFE-6CCE-4405-A5D0-F00703BDC1BC}" type="sibTrans" cxnId="{C88EADF8-F658-4026-8B7A-1406E7F9B83D}">
      <dgm:prSet/>
      <dgm:spPr/>
      <dgm:t>
        <a:bodyPr/>
        <a:lstStyle/>
        <a:p>
          <a:endParaRPr lang="id-ID"/>
        </a:p>
      </dgm:t>
    </dgm:pt>
    <dgm:pt modelId="{E9236583-CB0C-4505-BE7A-6C82BA29021E}">
      <dgm:prSet phldrT="[Text]" custT="1"/>
      <dgm:spPr/>
      <dgm:t>
        <a:bodyPr/>
        <a:lstStyle/>
        <a:p>
          <a:r>
            <a:rPr lang="id-ID" sz="1400" dirty="0" smtClean="0">
              <a:latin typeface="Arial Rounded MT Bold" panose="020F0704030504030204" pitchFamily="34" charset="0"/>
            </a:rPr>
            <a:t>Tahap 2</a:t>
          </a:r>
          <a:endParaRPr lang="id-ID" sz="1400" dirty="0">
            <a:latin typeface="Arial Rounded MT Bold" panose="020F0704030504030204" pitchFamily="34" charset="0"/>
          </a:endParaRPr>
        </a:p>
      </dgm:t>
    </dgm:pt>
    <dgm:pt modelId="{38092FD5-0BFF-4DB6-8FE9-DA4F40844942}" type="parTrans" cxnId="{385B9F4B-1F3F-4250-B6D6-68161231BEFA}">
      <dgm:prSet/>
      <dgm:spPr/>
      <dgm:t>
        <a:bodyPr/>
        <a:lstStyle/>
        <a:p>
          <a:endParaRPr lang="id-ID"/>
        </a:p>
      </dgm:t>
    </dgm:pt>
    <dgm:pt modelId="{402DE65B-CE77-4A4F-9D83-D0FFA7C2404B}" type="sibTrans" cxnId="{385B9F4B-1F3F-4250-B6D6-68161231BEFA}">
      <dgm:prSet/>
      <dgm:spPr/>
      <dgm:t>
        <a:bodyPr/>
        <a:lstStyle/>
        <a:p>
          <a:endParaRPr lang="id-ID"/>
        </a:p>
      </dgm:t>
    </dgm:pt>
    <dgm:pt modelId="{D8CB9F62-B9C9-4107-9AC7-9FFCA3134532}">
      <dgm:prSet phldrT="[Text]" custT="1">
        <dgm:style>
          <a:lnRef idx="2">
            <a:schemeClr val="accent1"/>
          </a:lnRef>
          <a:fillRef idx="1">
            <a:schemeClr val="lt1"/>
          </a:fillRef>
          <a:effectRef idx="0">
            <a:schemeClr val="accent1"/>
          </a:effectRef>
          <a:fontRef idx="minor">
            <a:schemeClr val="dk1"/>
          </a:fontRef>
        </dgm:style>
      </dgm:prSet>
      <dgm:spPr>
        <a:solidFill>
          <a:srgbClr val="FFFF00"/>
        </a:solidFill>
        <a:ln>
          <a:solidFill>
            <a:srgbClr val="FF0000"/>
          </a:solidFill>
        </a:ln>
      </dgm:spPr>
      <dgm:t>
        <a:bodyPr/>
        <a:lstStyle/>
        <a:p>
          <a:pPr algn="just"/>
          <a:r>
            <a:rPr lang="id-ID" sz="2000" cap="none" dirty="0" smtClean="0">
              <a:latin typeface="Times New Roman" panose="02020603050405020304" pitchFamily="18" charset="0"/>
              <a:cs typeface="Times New Roman" panose="02020603050405020304" pitchFamily="18" charset="0"/>
            </a:rPr>
            <a:t>Lakukan svd pada matrik a menggunakan persamaan 1. Dengan pemilihan k-rank tertentu akan diperoleh uk hasil reduksi k-rank. </a:t>
          </a:r>
          <a:endParaRPr lang="id-ID" sz="2000" dirty="0"/>
        </a:p>
      </dgm:t>
    </dgm:pt>
    <dgm:pt modelId="{A4413E51-FEFC-4B39-B9F7-5BA1987F1CC5}" type="parTrans" cxnId="{785702D3-58EA-4555-9E80-AB80D808A590}">
      <dgm:prSet/>
      <dgm:spPr/>
      <dgm:t>
        <a:bodyPr/>
        <a:lstStyle/>
        <a:p>
          <a:endParaRPr lang="id-ID"/>
        </a:p>
      </dgm:t>
    </dgm:pt>
    <dgm:pt modelId="{EE3CC34A-6525-4B1A-B6A3-55CBFD563A70}" type="sibTrans" cxnId="{785702D3-58EA-4555-9E80-AB80D808A590}">
      <dgm:prSet/>
      <dgm:spPr/>
      <dgm:t>
        <a:bodyPr/>
        <a:lstStyle/>
        <a:p>
          <a:endParaRPr lang="id-ID"/>
        </a:p>
      </dgm:t>
    </dgm:pt>
    <dgm:pt modelId="{20D08D5C-1E2E-4FB7-83F2-95CE4D05D72F}">
      <dgm:prSet phldrT="[Text]" custT="1"/>
      <dgm:spPr/>
      <dgm:t>
        <a:bodyPr/>
        <a:lstStyle/>
        <a:p>
          <a:r>
            <a:rPr lang="id-ID" sz="1400" dirty="0" smtClean="0">
              <a:latin typeface="Arial Rounded MT Bold" panose="020F0704030504030204" pitchFamily="34" charset="0"/>
            </a:rPr>
            <a:t>Tahap 3</a:t>
          </a:r>
          <a:endParaRPr lang="id-ID" sz="1400" dirty="0">
            <a:latin typeface="Arial Rounded MT Bold" panose="020F0704030504030204" pitchFamily="34" charset="0"/>
          </a:endParaRPr>
        </a:p>
      </dgm:t>
    </dgm:pt>
    <dgm:pt modelId="{A19C1213-60D9-4BA9-823C-B6BEAD38CFCF}" type="parTrans" cxnId="{3A47CF1D-33D1-47FE-9529-48970F9E0DB1}">
      <dgm:prSet/>
      <dgm:spPr/>
      <dgm:t>
        <a:bodyPr/>
        <a:lstStyle/>
        <a:p>
          <a:endParaRPr lang="id-ID"/>
        </a:p>
      </dgm:t>
    </dgm:pt>
    <dgm:pt modelId="{B77324F7-3B77-47AD-A3D9-0D72BE632D2F}" type="sibTrans" cxnId="{3A47CF1D-33D1-47FE-9529-48970F9E0DB1}">
      <dgm:prSet/>
      <dgm:spPr/>
      <dgm:t>
        <a:bodyPr/>
        <a:lstStyle/>
        <a:p>
          <a:endParaRPr lang="id-ID"/>
        </a:p>
      </dgm:t>
    </dgm:pt>
    <dgm:pt modelId="{C9BAE7C7-6787-4D02-A24D-437BAF07194E}">
      <dgm:prSet phldrT="[Text]" custT="1">
        <dgm:style>
          <a:lnRef idx="2">
            <a:schemeClr val="accent1"/>
          </a:lnRef>
          <a:fillRef idx="1">
            <a:schemeClr val="lt1"/>
          </a:fillRef>
          <a:effectRef idx="0">
            <a:schemeClr val="accent1"/>
          </a:effectRef>
          <a:fontRef idx="minor">
            <a:schemeClr val="dk1"/>
          </a:fontRef>
        </dgm:style>
      </dgm:prSet>
      <dgm:spPr>
        <a:solidFill>
          <a:srgbClr val="FFFF00"/>
        </a:solidFill>
        <a:ln>
          <a:solidFill>
            <a:srgbClr val="FF0000"/>
          </a:solidFill>
        </a:ln>
      </dgm:spPr>
      <dgm:t>
        <a:bodyPr/>
        <a:lstStyle/>
        <a:p>
          <a:pPr algn="just"/>
          <a:r>
            <a:rPr lang="id-ID" sz="2000" cap="none" dirty="0" smtClean="0">
              <a:latin typeface="Times New Roman" panose="02020603050405020304" pitchFamily="18" charset="0"/>
              <a:cs typeface="Times New Roman" panose="02020603050405020304" pitchFamily="18" charset="0"/>
            </a:rPr>
            <a:t>Gunakan persamaan 6 untuk mendapatkan matrik tereduksi representasi dokumen latih. Dalam hal ini q digantikan dengan matrik B sehingga</a:t>
          </a:r>
          <a:endParaRPr lang="id-ID" sz="2000" dirty="0"/>
        </a:p>
      </dgm:t>
    </dgm:pt>
    <dgm:pt modelId="{5EA9D0C7-9934-4E6C-9BCF-3AF211DDCE17}" type="parTrans" cxnId="{EB3CD5B6-AE66-4B04-83B2-AC838B9F393F}">
      <dgm:prSet/>
      <dgm:spPr/>
      <dgm:t>
        <a:bodyPr/>
        <a:lstStyle/>
        <a:p>
          <a:endParaRPr lang="id-ID"/>
        </a:p>
      </dgm:t>
    </dgm:pt>
    <dgm:pt modelId="{36CB80D8-4DBA-4A88-80D4-65C6EC262EF8}" type="sibTrans" cxnId="{EB3CD5B6-AE66-4B04-83B2-AC838B9F393F}">
      <dgm:prSet/>
      <dgm:spPr/>
      <dgm:t>
        <a:bodyPr/>
        <a:lstStyle/>
        <a:p>
          <a:endParaRPr lang="id-ID"/>
        </a:p>
      </dgm:t>
    </dgm:pt>
    <dgm:pt modelId="{35CD06B3-78BB-4176-84A4-07F6B11CB43F}" type="pres">
      <dgm:prSet presAssocID="{1C9590D9-BC92-4BF3-AB42-B344E3AA83B3}" presName="linearFlow" presStyleCnt="0">
        <dgm:presLayoutVars>
          <dgm:dir/>
          <dgm:animLvl val="lvl"/>
          <dgm:resizeHandles val="exact"/>
        </dgm:presLayoutVars>
      </dgm:prSet>
      <dgm:spPr/>
      <dgm:t>
        <a:bodyPr/>
        <a:lstStyle/>
        <a:p>
          <a:endParaRPr lang="id-ID"/>
        </a:p>
      </dgm:t>
    </dgm:pt>
    <dgm:pt modelId="{7F482E20-6EFE-44ED-B4BF-25B4C3363ADF}" type="pres">
      <dgm:prSet presAssocID="{37A9970A-7925-4C44-90C6-DA90851EF8B8}" presName="composite" presStyleCnt="0"/>
      <dgm:spPr/>
    </dgm:pt>
    <dgm:pt modelId="{FD0857FC-7151-45C2-9B63-64351FA59856}" type="pres">
      <dgm:prSet presAssocID="{37A9970A-7925-4C44-90C6-DA90851EF8B8}" presName="parentText" presStyleLbl="alignNode1" presStyleIdx="0" presStyleCnt="3">
        <dgm:presLayoutVars>
          <dgm:chMax val="1"/>
          <dgm:bulletEnabled val="1"/>
        </dgm:presLayoutVars>
      </dgm:prSet>
      <dgm:spPr/>
      <dgm:t>
        <a:bodyPr/>
        <a:lstStyle/>
        <a:p>
          <a:endParaRPr lang="id-ID"/>
        </a:p>
      </dgm:t>
    </dgm:pt>
    <dgm:pt modelId="{2692B356-A1D5-4384-9BCC-423AB5C732D0}" type="pres">
      <dgm:prSet presAssocID="{37A9970A-7925-4C44-90C6-DA90851EF8B8}" presName="descendantText" presStyleLbl="alignAcc1" presStyleIdx="0" presStyleCnt="3" custLinFactNeighborX="735" custLinFactNeighborY="1778">
        <dgm:presLayoutVars>
          <dgm:bulletEnabled val="1"/>
        </dgm:presLayoutVars>
      </dgm:prSet>
      <dgm:spPr/>
      <dgm:t>
        <a:bodyPr/>
        <a:lstStyle/>
        <a:p>
          <a:endParaRPr lang="id-ID"/>
        </a:p>
      </dgm:t>
    </dgm:pt>
    <dgm:pt modelId="{389ED1F0-B9BD-4EDD-A3AF-F8786C3D6C42}" type="pres">
      <dgm:prSet presAssocID="{9EEAD9CC-FFCA-429E-B97A-2312603FA8A8}" presName="sp" presStyleCnt="0"/>
      <dgm:spPr/>
    </dgm:pt>
    <dgm:pt modelId="{52D27239-4C91-41FC-A4ED-4BDF9FF411E3}" type="pres">
      <dgm:prSet presAssocID="{E9236583-CB0C-4505-BE7A-6C82BA29021E}" presName="composite" presStyleCnt="0"/>
      <dgm:spPr/>
    </dgm:pt>
    <dgm:pt modelId="{AD2E6244-0DEA-4C6A-823D-DDCF29009F9A}" type="pres">
      <dgm:prSet presAssocID="{E9236583-CB0C-4505-BE7A-6C82BA29021E}" presName="parentText" presStyleLbl="alignNode1" presStyleIdx="1" presStyleCnt="3">
        <dgm:presLayoutVars>
          <dgm:chMax val="1"/>
          <dgm:bulletEnabled val="1"/>
        </dgm:presLayoutVars>
      </dgm:prSet>
      <dgm:spPr/>
      <dgm:t>
        <a:bodyPr/>
        <a:lstStyle/>
        <a:p>
          <a:endParaRPr lang="id-ID"/>
        </a:p>
      </dgm:t>
    </dgm:pt>
    <dgm:pt modelId="{CAFC9C6A-9746-4260-ABE8-9625701A705B}" type="pres">
      <dgm:prSet presAssocID="{E9236583-CB0C-4505-BE7A-6C82BA29021E}" presName="descendantText" presStyleLbl="alignAcc1" presStyleIdx="1" presStyleCnt="3">
        <dgm:presLayoutVars>
          <dgm:bulletEnabled val="1"/>
        </dgm:presLayoutVars>
      </dgm:prSet>
      <dgm:spPr/>
      <dgm:t>
        <a:bodyPr/>
        <a:lstStyle/>
        <a:p>
          <a:endParaRPr lang="id-ID"/>
        </a:p>
      </dgm:t>
    </dgm:pt>
    <dgm:pt modelId="{7C456351-28D5-4F22-8F4A-2A3E5842A916}" type="pres">
      <dgm:prSet presAssocID="{402DE65B-CE77-4A4F-9D83-D0FFA7C2404B}" presName="sp" presStyleCnt="0"/>
      <dgm:spPr/>
    </dgm:pt>
    <dgm:pt modelId="{F52DC938-68A9-4C43-97DE-AE3CD68994AA}" type="pres">
      <dgm:prSet presAssocID="{20D08D5C-1E2E-4FB7-83F2-95CE4D05D72F}" presName="composite" presStyleCnt="0"/>
      <dgm:spPr/>
    </dgm:pt>
    <dgm:pt modelId="{BB0BD431-6199-4CFF-90B0-37D87FA56FE5}" type="pres">
      <dgm:prSet presAssocID="{20D08D5C-1E2E-4FB7-83F2-95CE4D05D72F}" presName="parentText" presStyleLbl="alignNode1" presStyleIdx="2" presStyleCnt="3">
        <dgm:presLayoutVars>
          <dgm:chMax val="1"/>
          <dgm:bulletEnabled val="1"/>
        </dgm:presLayoutVars>
      </dgm:prSet>
      <dgm:spPr/>
      <dgm:t>
        <a:bodyPr/>
        <a:lstStyle/>
        <a:p>
          <a:endParaRPr lang="id-ID"/>
        </a:p>
      </dgm:t>
    </dgm:pt>
    <dgm:pt modelId="{556FEC39-DD80-468E-8232-967EAF6D9BC8}" type="pres">
      <dgm:prSet presAssocID="{20D08D5C-1E2E-4FB7-83F2-95CE4D05D72F}" presName="descendantText" presStyleLbl="alignAcc1" presStyleIdx="2" presStyleCnt="3">
        <dgm:presLayoutVars>
          <dgm:bulletEnabled val="1"/>
        </dgm:presLayoutVars>
      </dgm:prSet>
      <dgm:spPr/>
      <dgm:t>
        <a:bodyPr/>
        <a:lstStyle/>
        <a:p>
          <a:endParaRPr lang="id-ID"/>
        </a:p>
      </dgm:t>
    </dgm:pt>
  </dgm:ptLst>
  <dgm:cxnLst>
    <dgm:cxn modelId="{C83BF55C-0D22-41F1-8192-A6CF9E419420}" type="presOf" srcId="{C9BAE7C7-6787-4D02-A24D-437BAF07194E}" destId="{556FEC39-DD80-468E-8232-967EAF6D9BC8}" srcOrd="0" destOrd="0" presId="urn:microsoft.com/office/officeart/2005/8/layout/chevron2"/>
    <dgm:cxn modelId="{EB3CD5B6-AE66-4B04-83B2-AC838B9F393F}" srcId="{20D08D5C-1E2E-4FB7-83F2-95CE4D05D72F}" destId="{C9BAE7C7-6787-4D02-A24D-437BAF07194E}" srcOrd="0" destOrd="0" parTransId="{5EA9D0C7-9934-4E6C-9BCF-3AF211DDCE17}" sibTransId="{36CB80D8-4DBA-4A88-80D4-65C6EC262EF8}"/>
    <dgm:cxn modelId="{55ABA373-5315-4495-9689-7DDF2B904656}" type="presOf" srcId="{D8CB9F62-B9C9-4107-9AC7-9FFCA3134532}" destId="{CAFC9C6A-9746-4260-ABE8-9625701A705B}" srcOrd="0" destOrd="0" presId="urn:microsoft.com/office/officeart/2005/8/layout/chevron2"/>
    <dgm:cxn modelId="{385B9F4B-1F3F-4250-B6D6-68161231BEFA}" srcId="{1C9590D9-BC92-4BF3-AB42-B344E3AA83B3}" destId="{E9236583-CB0C-4505-BE7A-6C82BA29021E}" srcOrd="1" destOrd="0" parTransId="{38092FD5-0BFF-4DB6-8FE9-DA4F40844942}" sibTransId="{402DE65B-CE77-4A4F-9D83-D0FFA7C2404B}"/>
    <dgm:cxn modelId="{63A19D31-A32C-4BED-9CA3-37DCADBE0A11}" srcId="{1C9590D9-BC92-4BF3-AB42-B344E3AA83B3}" destId="{37A9970A-7925-4C44-90C6-DA90851EF8B8}" srcOrd="0" destOrd="0" parTransId="{3C1F4133-BDA2-42E3-8310-BE3F28DF27E1}" sibTransId="{9EEAD9CC-FFCA-429E-B97A-2312603FA8A8}"/>
    <dgm:cxn modelId="{13ADFCC9-6131-440D-BBB9-F56D01894207}" type="presOf" srcId="{E9236583-CB0C-4505-BE7A-6C82BA29021E}" destId="{AD2E6244-0DEA-4C6A-823D-DDCF29009F9A}" srcOrd="0" destOrd="0" presId="urn:microsoft.com/office/officeart/2005/8/layout/chevron2"/>
    <dgm:cxn modelId="{0509B85F-1A50-433A-9C7C-F4724AC83701}" type="presOf" srcId="{20D08D5C-1E2E-4FB7-83F2-95CE4D05D72F}" destId="{BB0BD431-6199-4CFF-90B0-37D87FA56FE5}" srcOrd="0" destOrd="0" presId="urn:microsoft.com/office/officeart/2005/8/layout/chevron2"/>
    <dgm:cxn modelId="{785702D3-58EA-4555-9E80-AB80D808A590}" srcId="{E9236583-CB0C-4505-BE7A-6C82BA29021E}" destId="{D8CB9F62-B9C9-4107-9AC7-9FFCA3134532}" srcOrd="0" destOrd="0" parTransId="{A4413E51-FEFC-4B39-B9F7-5BA1987F1CC5}" sibTransId="{EE3CC34A-6525-4B1A-B6A3-55CBFD563A70}"/>
    <dgm:cxn modelId="{D9D10C5A-5E21-4E99-ACCA-16AC1704D0F4}" type="presOf" srcId="{5D552623-8742-498C-BDA4-BD030E4BF4B7}" destId="{2692B356-A1D5-4384-9BCC-423AB5C732D0}" srcOrd="0" destOrd="0" presId="urn:microsoft.com/office/officeart/2005/8/layout/chevron2"/>
    <dgm:cxn modelId="{C88EADF8-F658-4026-8B7A-1406E7F9B83D}" srcId="{37A9970A-7925-4C44-90C6-DA90851EF8B8}" destId="{5D552623-8742-498C-BDA4-BD030E4BF4B7}" srcOrd="0" destOrd="0" parTransId="{7F0084EA-4EEB-4F71-80BF-03BF8A837A5A}" sibTransId="{C4050CFE-6CCE-4405-A5D0-F00703BDC1BC}"/>
    <dgm:cxn modelId="{A773B167-3772-4156-9E95-1C0DA8E3B8C6}" type="presOf" srcId="{1C9590D9-BC92-4BF3-AB42-B344E3AA83B3}" destId="{35CD06B3-78BB-4176-84A4-07F6B11CB43F}" srcOrd="0" destOrd="0" presId="urn:microsoft.com/office/officeart/2005/8/layout/chevron2"/>
    <dgm:cxn modelId="{3721216E-314A-423B-B71E-A5177426110C}" type="presOf" srcId="{37A9970A-7925-4C44-90C6-DA90851EF8B8}" destId="{FD0857FC-7151-45C2-9B63-64351FA59856}" srcOrd="0" destOrd="0" presId="urn:microsoft.com/office/officeart/2005/8/layout/chevron2"/>
    <dgm:cxn modelId="{3A47CF1D-33D1-47FE-9529-48970F9E0DB1}" srcId="{1C9590D9-BC92-4BF3-AB42-B344E3AA83B3}" destId="{20D08D5C-1E2E-4FB7-83F2-95CE4D05D72F}" srcOrd="2" destOrd="0" parTransId="{A19C1213-60D9-4BA9-823C-B6BEAD38CFCF}" sibTransId="{B77324F7-3B77-47AD-A3D9-0D72BE632D2F}"/>
    <dgm:cxn modelId="{64CABA52-AAB5-41C2-8C06-A9017E648D4A}" type="presParOf" srcId="{35CD06B3-78BB-4176-84A4-07F6B11CB43F}" destId="{7F482E20-6EFE-44ED-B4BF-25B4C3363ADF}" srcOrd="0" destOrd="0" presId="urn:microsoft.com/office/officeart/2005/8/layout/chevron2"/>
    <dgm:cxn modelId="{11615FC1-6244-4E8B-BD8D-469D33ECC35C}" type="presParOf" srcId="{7F482E20-6EFE-44ED-B4BF-25B4C3363ADF}" destId="{FD0857FC-7151-45C2-9B63-64351FA59856}" srcOrd="0" destOrd="0" presId="urn:microsoft.com/office/officeart/2005/8/layout/chevron2"/>
    <dgm:cxn modelId="{CE2976CA-CBA7-4FE2-9214-0261AD4424B5}" type="presParOf" srcId="{7F482E20-6EFE-44ED-B4BF-25B4C3363ADF}" destId="{2692B356-A1D5-4384-9BCC-423AB5C732D0}" srcOrd="1" destOrd="0" presId="urn:microsoft.com/office/officeart/2005/8/layout/chevron2"/>
    <dgm:cxn modelId="{C360B88B-7EAF-4EA5-B99D-C52E6DE54202}" type="presParOf" srcId="{35CD06B3-78BB-4176-84A4-07F6B11CB43F}" destId="{389ED1F0-B9BD-4EDD-A3AF-F8786C3D6C42}" srcOrd="1" destOrd="0" presId="urn:microsoft.com/office/officeart/2005/8/layout/chevron2"/>
    <dgm:cxn modelId="{966944EE-D797-419A-B240-6B0DC956E65A}" type="presParOf" srcId="{35CD06B3-78BB-4176-84A4-07F6B11CB43F}" destId="{52D27239-4C91-41FC-A4ED-4BDF9FF411E3}" srcOrd="2" destOrd="0" presId="urn:microsoft.com/office/officeart/2005/8/layout/chevron2"/>
    <dgm:cxn modelId="{F20BEE1B-2320-47AA-95E6-4142EDC37FF5}" type="presParOf" srcId="{52D27239-4C91-41FC-A4ED-4BDF9FF411E3}" destId="{AD2E6244-0DEA-4C6A-823D-DDCF29009F9A}" srcOrd="0" destOrd="0" presId="urn:microsoft.com/office/officeart/2005/8/layout/chevron2"/>
    <dgm:cxn modelId="{F20BE22C-74F7-4B5A-93EB-0EDFFB101342}" type="presParOf" srcId="{52D27239-4C91-41FC-A4ED-4BDF9FF411E3}" destId="{CAFC9C6A-9746-4260-ABE8-9625701A705B}" srcOrd="1" destOrd="0" presId="urn:microsoft.com/office/officeart/2005/8/layout/chevron2"/>
    <dgm:cxn modelId="{EE0159FD-D0F9-4357-8B56-502CA3A5F115}" type="presParOf" srcId="{35CD06B3-78BB-4176-84A4-07F6B11CB43F}" destId="{7C456351-28D5-4F22-8F4A-2A3E5842A916}" srcOrd="3" destOrd="0" presId="urn:microsoft.com/office/officeart/2005/8/layout/chevron2"/>
    <dgm:cxn modelId="{AFFDB7CD-01F2-48B5-AAC4-81661EBE0B86}" type="presParOf" srcId="{35CD06B3-78BB-4176-84A4-07F6B11CB43F}" destId="{F52DC938-68A9-4C43-97DE-AE3CD68994AA}" srcOrd="4" destOrd="0" presId="urn:microsoft.com/office/officeart/2005/8/layout/chevron2"/>
    <dgm:cxn modelId="{8480674F-BF01-43B8-B0D1-306DE38D471B}" type="presParOf" srcId="{F52DC938-68A9-4C43-97DE-AE3CD68994AA}" destId="{BB0BD431-6199-4CFF-90B0-37D87FA56FE5}" srcOrd="0" destOrd="0" presId="urn:microsoft.com/office/officeart/2005/8/layout/chevron2"/>
    <dgm:cxn modelId="{53C50CAE-9B80-4618-ADF0-EC6A2C328C16}" type="presParOf" srcId="{F52DC938-68A9-4C43-97DE-AE3CD68994AA}" destId="{556FEC39-DD80-468E-8232-967EAF6D9B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59E0D-AF08-462B-A432-387D37572DE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d-ID"/>
        </a:p>
      </dgm:t>
    </dgm:pt>
    <dgm:pt modelId="{94343AC7-659E-4E84-80B9-74DCDC7887E1}">
      <dgm:prSet/>
      <dgm:spPr/>
      <dgm:t>
        <a:bodyPr/>
        <a:lstStyle/>
        <a:p>
          <a:pPr rtl="0"/>
          <a:r>
            <a:rPr lang="id-ID" baseline="0" dirty="0" smtClean="0">
              <a:latin typeface="Calibri" panose="020F0502020204030204" pitchFamily="34" charset="0"/>
            </a:rPr>
            <a:t>Proses pengindeksan dengan LSI dilakukan dalam beberapa tahap sebagai berikut (Garcia, 2006): </a:t>
          </a:r>
          <a:endParaRPr lang="id-ID" dirty="0">
            <a:latin typeface="Calibri" panose="020F0502020204030204" pitchFamily="34" charset="0"/>
          </a:endParaRPr>
        </a:p>
      </dgm:t>
    </dgm:pt>
    <dgm:pt modelId="{021221A8-29D0-455A-B978-AB9A39FE2AE0}" type="parTrans" cxnId="{31E95A7A-1100-41F1-A1B5-D71F63862B57}">
      <dgm:prSet/>
      <dgm:spPr/>
      <dgm:t>
        <a:bodyPr/>
        <a:lstStyle/>
        <a:p>
          <a:endParaRPr lang="id-ID"/>
        </a:p>
      </dgm:t>
    </dgm:pt>
    <dgm:pt modelId="{F08F5B0E-7D50-4300-98BC-85B62F8DFB1A}" type="sibTrans" cxnId="{31E95A7A-1100-41F1-A1B5-D71F63862B57}">
      <dgm:prSet/>
      <dgm:spPr/>
      <dgm:t>
        <a:bodyPr/>
        <a:lstStyle/>
        <a:p>
          <a:endParaRPr lang="id-ID"/>
        </a:p>
      </dgm:t>
    </dgm:pt>
    <dgm:pt modelId="{E983ADE1-9A8B-4ABC-B138-7AF7185FCB7C}">
      <dgm:prSet/>
      <dgm:spPr/>
      <dgm:t>
        <a:bodyPr/>
        <a:lstStyle/>
        <a:p>
          <a:pPr rtl="0"/>
          <a:r>
            <a:rPr lang="id-ID" b="0" baseline="0" dirty="0" smtClean="0">
              <a:latin typeface="Calibri" panose="020F0502020204030204" pitchFamily="34" charset="0"/>
            </a:rPr>
            <a:t>Tahap 1. Gunakan algoritma LSI untuk mendapatkan matrik A’ dan B’ representasi masing-masing document latih dan dokumen uji tereduasi k-rank. </a:t>
          </a:r>
          <a:endParaRPr lang="id-ID" b="0" dirty="0">
            <a:latin typeface="Calibri" panose="020F0502020204030204" pitchFamily="34" charset="0"/>
          </a:endParaRPr>
        </a:p>
      </dgm:t>
    </dgm:pt>
    <dgm:pt modelId="{F0AB9424-A491-4D52-8AD9-C1C994702291}" type="parTrans" cxnId="{0DD2BC22-A06C-43C1-8379-AFB9620325A3}">
      <dgm:prSet/>
      <dgm:spPr/>
      <dgm:t>
        <a:bodyPr/>
        <a:lstStyle/>
        <a:p>
          <a:endParaRPr lang="id-ID"/>
        </a:p>
      </dgm:t>
    </dgm:pt>
    <dgm:pt modelId="{F716FE43-F911-4903-A6B9-D1397B0CE046}" type="sibTrans" cxnId="{0DD2BC22-A06C-43C1-8379-AFB9620325A3}">
      <dgm:prSet/>
      <dgm:spPr/>
      <dgm:t>
        <a:bodyPr/>
        <a:lstStyle/>
        <a:p>
          <a:endParaRPr lang="id-ID"/>
        </a:p>
      </dgm:t>
    </dgm:pt>
    <dgm:pt modelId="{A99626F4-860A-493D-99AA-4275C9EACD34}">
      <dgm:prSet/>
      <dgm:spPr/>
      <dgm:t>
        <a:bodyPr/>
        <a:lstStyle/>
        <a:p>
          <a:pPr rtl="0"/>
          <a:r>
            <a:rPr lang="id-ID" baseline="0" dirty="0" smtClean="0">
              <a:latin typeface="Calibri" panose="020F0502020204030204" pitchFamily="34" charset="0"/>
            </a:rPr>
            <a:t>Tahap 2. Hitung </a:t>
          </a:r>
          <a:r>
            <a:rPr lang="id-ID" i="1" baseline="0" dirty="0" smtClean="0">
              <a:latin typeface="Calibri" panose="020F0502020204030204" pitchFamily="34" charset="0"/>
            </a:rPr>
            <a:t>cosine  </a:t>
          </a:r>
          <a:r>
            <a:rPr lang="id-ID" baseline="0" dirty="0" smtClean="0">
              <a:latin typeface="Calibri" panose="020F0502020204030204" pitchFamily="34" charset="0"/>
            </a:rPr>
            <a:t>similaritas persamaan 7 antar dokumen latih dan dokumen uji hasil reduksi berdasarkan matrik tereduksi A’ dan B’, dalam hal ini X merepresentasikan dokumen uji dan dj representasi dokumen latih ke j. </a:t>
          </a:r>
          <a:endParaRPr lang="id-ID" dirty="0">
            <a:latin typeface="Calibri" panose="020F0502020204030204" pitchFamily="34" charset="0"/>
          </a:endParaRPr>
        </a:p>
      </dgm:t>
    </dgm:pt>
    <dgm:pt modelId="{487CEF57-4D6A-4B4E-8E56-91D80520FD9B}" type="parTrans" cxnId="{0A38B43E-1285-432E-A027-636D0B9B7069}">
      <dgm:prSet/>
      <dgm:spPr/>
      <dgm:t>
        <a:bodyPr/>
        <a:lstStyle/>
        <a:p>
          <a:endParaRPr lang="id-ID"/>
        </a:p>
      </dgm:t>
    </dgm:pt>
    <dgm:pt modelId="{51E69B76-2033-43C1-8147-921A862FD752}" type="sibTrans" cxnId="{0A38B43E-1285-432E-A027-636D0B9B7069}">
      <dgm:prSet/>
      <dgm:spPr/>
      <dgm:t>
        <a:bodyPr/>
        <a:lstStyle/>
        <a:p>
          <a:endParaRPr lang="id-ID"/>
        </a:p>
      </dgm:t>
    </dgm:pt>
    <dgm:pt modelId="{AA57C63C-574D-4C86-A6DD-FF399527C681}" type="pres">
      <dgm:prSet presAssocID="{B7C59E0D-AF08-462B-A432-387D37572DE8}" presName="outerComposite" presStyleCnt="0">
        <dgm:presLayoutVars>
          <dgm:chMax val="5"/>
          <dgm:dir/>
          <dgm:resizeHandles val="exact"/>
        </dgm:presLayoutVars>
      </dgm:prSet>
      <dgm:spPr/>
      <dgm:t>
        <a:bodyPr/>
        <a:lstStyle/>
        <a:p>
          <a:endParaRPr lang="id-ID"/>
        </a:p>
      </dgm:t>
    </dgm:pt>
    <dgm:pt modelId="{5F56DD90-D65E-4DF4-9B8D-41A0257CBBC4}" type="pres">
      <dgm:prSet presAssocID="{B7C59E0D-AF08-462B-A432-387D37572DE8}" presName="dummyMaxCanvas" presStyleCnt="0">
        <dgm:presLayoutVars/>
      </dgm:prSet>
      <dgm:spPr/>
    </dgm:pt>
    <dgm:pt modelId="{5E6D24CA-31C8-4444-A8BA-21C46B50521E}" type="pres">
      <dgm:prSet presAssocID="{B7C59E0D-AF08-462B-A432-387D37572DE8}" presName="ThreeNodes_1" presStyleLbl="node1" presStyleIdx="0" presStyleCnt="3" custLinFactNeighborX="-238" custLinFactNeighborY="-257">
        <dgm:presLayoutVars>
          <dgm:bulletEnabled val="1"/>
        </dgm:presLayoutVars>
      </dgm:prSet>
      <dgm:spPr/>
      <dgm:t>
        <a:bodyPr/>
        <a:lstStyle/>
        <a:p>
          <a:endParaRPr lang="id-ID"/>
        </a:p>
      </dgm:t>
    </dgm:pt>
    <dgm:pt modelId="{873A39CB-66DF-4D0B-A0F3-CA95D4CA15EE}" type="pres">
      <dgm:prSet presAssocID="{B7C59E0D-AF08-462B-A432-387D37572DE8}" presName="ThreeNodes_2" presStyleLbl="node1" presStyleIdx="1" presStyleCnt="3">
        <dgm:presLayoutVars>
          <dgm:bulletEnabled val="1"/>
        </dgm:presLayoutVars>
      </dgm:prSet>
      <dgm:spPr/>
      <dgm:t>
        <a:bodyPr/>
        <a:lstStyle/>
        <a:p>
          <a:endParaRPr lang="id-ID"/>
        </a:p>
      </dgm:t>
    </dgm:pt>
    <dgm:pt modelId="{23ED1E39-5699-4E5B-91D6-2667D46CC6C1}" type="pres">
      <dgm:prSet presAssocID="{B7C59E0D-AF08-462B-A432-387D37572DE8}" presName="ThreeNodes_3" presStyleLbl="node1" presStyleIdx="2" presStyleCnt="3">
        <dgm:presLayoutVars>
          <dgm:bulletEnabled val="1"/>
        </dgm:presLayoutVars>
      </dgm:prSet>
      <dgm:spPr/>
      <dgm:t>
        <a:bodyPr/>
        <a:lstStyle/>
        <a:p>
          <a:endParaRPr lang="id-ID"/>
        </a:p>
      </dgm:t>
    </dgm:pt>
    <dgm:pt modelId="{1E758237-B5F5-48EF-A403-04EEFBA47028}" type="pres">
      <dgm:prSet presAssocID="{B7C59E0D-AF08-462B-A432-387D37572DE8}" presName="ThreeConn_1-2" presStyleLbl="fgAccFollowNode1" presStyleIdx="0" presStyleCnt="2">
        <dgm:presLayoutVars>
          <dgm:bulletEnabled val="1"/>
        </dgm:presLayoutVars>
      </dgm:prSet>
      <dgm:spPr/>
      <dgm:t>
        <a:bodyPr/>
        <a:lstStyle/>
        <a:p>
          <a:endParaRPr lang="id-ID"/>
        </a:p>
      </dgm:t>
    </dgm:pt>
    <dgm:pt modelId="{C301CA09-6E75-4138-87EB-9539CA88F054}" type="pres">
      <dgm:prSet presAssocID="{B7C59E0D-AF08-462B-A432-387D37572DE8}" presName="ThreeConn_2-3" presStyleLbl="fgAccFollowNode1" presStyleIdx="1" presStyleCnt="2">
        <dgm:presLayoutVars>
          <dgm:bulletEnabled val="1"/>
        </dgm:presLayoutVars>
      </dgm:prSet>
      <dgm:spPr/>
      <dgm:t>
        <a:bodyPr/>
        <a:lstStyle/>
        <a:p>
          <a:endParaRPr lang="id-ID"/>
        </a:p>
      </dgm:t>
    </dgm:pt>
    <dgm:pt modelId="{51559BEE-A995-4EBC-8BE1-A2D3944AB18C}" type="pres">
      <dgm:prSet presAssocID="{B7C59E0D-AF08-462B-A432-387D37572DE8}" presName="ThreeNodes_1_text" presStyleLbl="node1" presStyleIdx="2" presStyleCnt="3">
        <dgm:presLayoutVars>
          <dgm:bulletEnabled val="1"/>
        </dgm:presLayoutVars>
      </dgm:prSet>
      <dgm:spPr/>
      <dgm:t>
        <a:bodyPr/>
        <a:lstStyle/>
        <a:p>
          <a:endParaRPr lang="id-ID"/>
        </a:p>
      </dgm:t>
    </dgm:pt>
    <dgm:pt modelId="{00ABEAF0-8DC6-4F27-8434-F10FBFF79328}" type="pres">
      <dgm:prSet presAssocID="{B7C59E0D-AF08-462B-A432-387D37572DE8}" presName="ThreeNodes_2_text" presStyleLbl="node1" presStyleIdx="2" presStyleCnt="3">
        <dgm:presLayoutVars>
          <dgm:bulletEnabled val="1"/>
        </dgm:presLayoutVars>
      </dgm:prSet>
      <dgm:spPr/>
      <dgm:t>
        <a:bodyPr/>
        <a:lstStyle/>
        <a:p>
          <a:endParaRPr lang="id-ID"/>
        </a:p>
      </dgm:t>
    </dgm:pt>
    <dgm:pt modelId="{91B87875-C55A-4135-BC57-FD24CBC3F274}" type="pres">
      <dgm:prSet presAssocID="{B7C59E0D-AF08-462B-A432-387D37572DE8}" presName="ThreeNodes_3_text" presStyleLbl="node1" presStyleIdx="2" presStyleCnt="3">
        <dgm:presLayoutVars>
          <dgm:bulletEnabled val="1"/>
        </dgm:presLayoutVars>
      </dgm:prSet>
      <dgm:spPr/>
      <dgm:t>
        <a:bodyPr/>
        <a:lstStyle/>
        <a:p>
          <a:endParaRPr lang="id-ID"/>
        </a:p>
      </dgm:t>
    </dgm:pt>
  </dgm:ptLst>
  <dgm:cxnLst>
    <dgm:cxn modelId="{0DD2BC22-A06C-43C1-8379-AFB9620325A3}" srcId="{B7C59E0D-AF08-462B-A432-387D37572DE8}" destId="{E983ADE1-9A8B-4ABC-B138-7AF7185FCB7C}" srcOrd="1" destOrd="0" parTransId="{F0AB9424-A491-4D52-8AD9-C1C994702291}" sibTransId="{F716FE43-F911-4903-A6B9-D1397B0CE046}"/>
    <dgm:cxn modelId="{7181FD7F-AF30-4B3A-856A-046D2C8FD916}" type="presOf" srcId="{B7C59E0D-AF08-462B-A432-387D37572DE8}" destId="{AA57C63C-574D-4C86-A6DD-FF399527C681}" srcOrd="0" destOrd="0" presId="urn:microsoft.com/office/officeart/2005/8/layout/vProcess5"/>
    <dgm:cxn modelId="{31E95A7A-1100-41F1-A1B5-D71F63862B57}" srcId="{B7C59E0D-AF08-462B-A432-387D37572DE8}" destId="{94343AC7-659E-4E84-80B9-74DCDC7887E1}" srcOrd="0" destOrd="0" parTransId="{021221A8-29D0-455A-B978-AB9A39FE2AE0}" sibTransId="{F08F5B0E-7D50-4300-98BC-85B62F8DFB1A}"/>
    <dgm:cxn modelId="{CF70B2F3-3F38-4D0C-AEAD-3A3A110C6515}" type="presOf" srcId="{E983ADE1-9A8B-4ABC-B138-7AF7185FCB7C}" destId="{873A39CB-66DF-4D0B-A0F3-CA95D4CA15EE}" srcOrd="0" destOrd="0" presId="urn:microsoft.com/office/officeart/2005/8/layout/vProcess5"/>
    <dgm:cxn modelId="{251F14B7-72A4-4DA0-8017-DBEB1C1B216A}" type="presOf" srcId="{F716FE43-F911-4903-A6B9-D1397B0CE046}" destId="{C301CA09-6E75-4138-87EB-9539CA88F054}" srcOrd="0" destOrd="0" presId="urn:microsoft.com/office/officeart/2005/8/layout/vProcess5"/>
    <dgm:cxn modelId="{C050D7F4-1FF8-4785-ACC5-E32981611F75}" type="presOf" srcId="{94343AC7-659E-4E84-80B9-74DCDC7887E1}" destId="{51559BEE-A995-4EBC-8BE1-A2D3944AB18C}" srcOrd="1" destOrd="0" presId="urn:microsoft.com/office/officeart/2005/8/layout/vProcess5"/>
    <dgm:cxn modelId="{0A38B43E-1285-432E-A027-636D0B9B7069}" srcId="{B7C59E0D-AF08-462B-A432-387D37572DE8}" destId="{A99626F4-860A-493D-99AA-4275C9EACD34}" srcOrd="2" destOrd="0" parTransId="{487CEF57-4D6A-4B4E-8E56-91D80520FD9B}" sibTransId="{51E69B76-2033-43C1-8147-921A862FD752}"/>
    <dgm:cxn modelId="{8A014A94-5A7C-47BA-AAAE-DDB2C2046192}" type="presOf" srcId="{A99626F4-860A-493D-99AA-4275C9EACD34}" destId="{23ED1E39-5699-4E5B-91D6-2667D46CC6C1}" srcOrd="0" destOrd="0" presId="urn:microsoft.com/office/officeart/2005/8/layout/vProcess5"/>
    <dgm:cxn modelId="{E3A1AA50-EE39-450B-B187-83C5F9AC3701}" type="presOf" srcId="{E983ADE1-9A8B-4ABC-B138-7AF7185FCB7C}" destId="{00ABEAF0-8DC6-4F27-8434-F10FBFF79328}" srcOrd="1" destOrd="0" presId="urn:microsoft.com/office/officeart/2005/8/layout/vProcess5"/>
    <dgm:cxn modelId="{11608A3B-00C2-4D1A-9BAA-469788306F55}" type="presOf" srcId="{F08F5B0E-7D50-4300-98BC-85B62F8DFB1A}" destId="{1E758237-B5F5-48EF-A403-04EEFBA47028}" srcOrd="0" destOrd="0" presId="urn:microsoft.com/office/officeart/2005/8/layout/vProcess5"/>
    <dgm:cxn modelId="{319FE723-BEDC-4F78-85E8-3BF66A69DC20}" type="presOf" srcId="{A99626F4-860A-493D-99AA-4275C9EACD34}" destId="{91B87875-C55A-4135-BC57-FD24CBC3F274}" srcOrd="1" destOrd="0" presId="urn:microsoft.com/office/officeart/2005/8/layout/vProcess5"/>
    <dgm:cxn modelId="{F151FB4E-89C7-4EAC-9ED6-ABEF5A5B3493}" type="presOf" srcId="{94343AC7-659E-4E84-80B9-74DCDC7887E1}" destId="{5E6D24CA-31C8-4444-A8BA-21C46B50521E}" srcOrd="0" destOrd="0" presId="urn:microsoft.com/office/officeart/2005/8/layout/vProcess5"/>
    <dgm:cxn modelId="{62E5F2E7-C908-498B-B278-DC69E7F13615}" type="presParOf" srcId="{AA57C63C-574D-4C86-A6DD-FF399527C681}" destId="{5F56DD90-D65E-4DF4-9B8D-41A0257CBBC4}" srcOrd="0" destOrd="0" presId="urn:microsoft.com/office/officeart/2005/8/layout/vProcess5"/>
    <dgm:cxn modelId="{9F36B304-60C1-49D1-945A-E038490E8C4C}" type="presParOf" srcId="{AA57C63C-574D-4C86-A6DD-FF399527C681}" destId="{5E6D24CA-31C8-4444-A8BA-21C46B50521E}" srcOrd="1" destOrd="0" presId="urn:microsoft.com/office/officeart/2005/8/layout/vProcess5"/>
    <dgm:cxn modelId="{9539175F-CCC8-4EC7-8BBC-E3157EAE337F}" type="presParOf" srcId="{AA57C63C-574D-4C86-A6DD-FF399527C681}" destId="{873A39CB-66DF-4D0B-A0F3-CA95D4CA15EE}" srcOrd="2" destOrd="0" presId="urn:microsoft.com/office/officeart/2005/8/layout/vProcess5"/>
    <dgm:cxn modelId="{648E697C-58C6-48C8-9911-31A60B228FB2}" type="presParOf" srcId="{AA57C63C-574D-4C86-A6DD-FF399527C681}" destId="{23ED1E39-5699-4E5B-91D6-2667D46CC6C1}" srcOrd="3" destOrd="0" presId="urn:microsoft.com/office/officeart/2005/8/layout/vProcess5"/>
    <dgm:cxn modelId="{B3519794-AD7D-4068-BCA1-FE1BF44299F8}" type="presParOf" srcId="{AA57C63C-574D-4C86-A6DD-FF399527C681}" destId="{1E758237-B5F5-48EF-A403-04EEFBA47028}" srcOrd="4" destOrd="0" presId="urn:microsoft.com/office/officeart/2005/8/layout/vProcess5"/>
    <dgm:cxn modelId="{B4AF317F-FA3C-4774-A404-BD76C8EAF413}" type="presParOf" srcId="{AA57C63C-574D-4C86-A6DD-FF399527C681}" destId="{C301CA09-6E75-4138-87EB-9539CA88F054}" srcOrd="5" destOrd="0" presId="urn:microsoft.com/office/officeart/2005/8/layout/vProcess5"/>
    <dgm:cxn modelId="{A13971B2-B4ED-4AF6-94D9-62CB77ACCC78}" type="presParOf" srcId="{AA57C63C-574D-4C86-A6DD-FF399527C681}" destId="{51559BEE-A995-4EBC-8BE1-A2D3944AB18C}" srcOrd="6" destOrd="0" presId="urn:microsoft.com/office/officeart/2005/8/layout/vProcess5"/>
    <dgm:cxn modelId="{B7A15AF7-5F5D-4319-A9E9-F330CDA92E2F}" type="presParOf" srcId="{AA57C63C-574D-4C86-A6DD-FF399527C681}" destId="{00ABEAF0-8DC6-4F27-8434-F10FBFF79328}" srcOrd="7" destOrd="0" presId="urn:microsoft.com/office/officeart/2005/8/layout/vProcess5"/>
    <dgm:cxn modelId="{A95F207D-D990-493D-BEB0-6F4CF16AB30D}" type="presParOf" srcId="{AA57C63C-574D-4C86-A6DD-FF399527C681}" destId="{91B87875-C55A-4135-BC57-FD24CBC3F27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857FC-7151-45C2-9B63-64351FA59856}">
      <dsp:nvSpPr>
        <dsp:cNvPr id="0" name=""/>
        <dsp:cNvSpPr/>
      </dsp:nvSpPr>
      <dsp:spPr>
        <a:xfrm rot="5400000">
          <a:off x="-228196" y="229589"/>
          <a:ext cx="1521309" cy="1064916"/>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latin typeface="Arial Rounded MT Bold" panose="020F0704030504030204" pitchFamily="34" charset="0"/>
              <a:cs typeface="Times New Roman" panose="02020603050405020304" pitchFamily="18" charset="0"/>
            </a:rPr>
            <a:t>Tahap 1</a:t>
          </a:r>
          <a:endParaRPr lang="id-ID" sz="1400" kern="1200" dirty="0">
            <a:latin typeface="Arial Rounded MT Bold" panose="020F0704030504030204" pitchFamily="34" charset="0"/>
            <a:cs typeface="Times New Roman" panose="02020603050405020304" pitchFamily="18" charset="0"/>
          </a:endParaRPr>
        </a:p>
      </dsp:txBody>
      <dsp:txXfrm rot="-5400000">
        <a:off x="1" y="533850"/>
        <a:ext cx="1064916" cy="456393"/>
      </dsp:txXfrm>
    </dsp:sp>
    <dsp:sp modelId="{2692B356-A1D5-4384-9BCC-423AB5C732D0}">
      <dsp:nvSpPr>
        <dsp:cNvPr id="0" name=""/>
        <dsp:cNvSpPr/>
      </dsp:nvSpPr>
      <dsp:spPr>
        <a:xfrm rot="5400000">
          <a:off x="4089031" y="-3005140"/>
          <a:ext cx="988851" cy="7037081"/>
        </a:xfrm>
        <a:prstGeom prst="round2SameRect">
          <a:avLst/>
        </a:prstGeom>
        <a:solidFill>
          <a:srgbClr val="FFFF00"/>
        </a:solidFill>
        <a:ln w="19050" cap="flat" cmpd="sng" algn="ctr">
          <a:solidFill>
            <a:srgbClr val="FF0000"/>
          </a:solidFill>
          <a:prstDash val="solid"/>
        </a:ln>
        <a:effectLst/>
        <a:scene3d>
          <a:camera prst="orthographicFront">
            <a:rot lat="0" lon="0" rev="0"/>
          </a:camera>
          <a:lightRig rig="contrasting" dir="t">
            <a:rot lat="0" lon="0" rev="1200000"/>
          </a:lightRig>
        </a:scene3d>
        <a:sp3d>
          <a:bevelT prst="angle"/>
        </a:sp3d>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id-ID" sz="2000" kern="1200" dirty="0" smtClean="0">
              <a:latin typeface="Times New Roman" panose="02020603050405020304" pitchFamily="18" charset="0"/>
              <a:cs typeface="Times New Roman" panose="02020603050405020304" pitchFamily="18" charset="0"/>
            </a:rPr>
            <a:t>Lakukan serangkaian praproses yang akan mengubah semua dokumen latih dan dokumen uji masing-masing menjadi matrik A dan B. </a:t>
          </a:r>
          <a:endParaRPr lang="id-ID" sz="2000" kern="1200" dirty="0">
            <a:latin typeface="Times New Roman" panose="02020603050405020304" pitchFamily="18" charset="0"/>
            <a:cs typeface="Times New Roman" panose="02020603050405020304" pitchFamily="18" charset="0"/>
          </a:endParaRPr>
        </a:p>
      </dsp:txBody>
      <dsp:txXfrm rot="-5400000">
        <a:off x="1064916" y="67247"/>
        <a:ext cx="6988809" cy="892307"/>
      </dsp:txXfrm>
    </dsp:sp>
    <dsp:sp modelId="{AD2E6244-0DEA-4C6A-823D-DDCF29009F9A}">
      <dsp:nvSpPr>
        <dsp:cNvPr id="0" name=""/>
        <dsp:cNvSpPr/>
      </dsp:nvSpPr>
      <dsp:spPr>
        <a:xfrm rot="5400000">
          <a:off x="-228196" y="1555773"/>
          <a:ext cx="1521309" cy="1064916"/>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latin typeface="Arial Rounded MT Bold" panose="020F0704030504030204" pitchFamily="34" charset="0"/>
            </a:rPr>
            <a:t>Tahap 2</a:t>
          </a:r>
          <a:endParaRPr lang="id-ID" sz="1400" kern="1200" dirty="0">
            <a:latin typeface="Arial Rounded MT Bold" panose="020F0704030504030204" pitchFamily="34" charset="0"/>
          </a:endParaRPr>
        </a:p>
      </dsp:txBody>
      <dsp:txXfrm rot="-5400000">
        <a:off x="1" y="1860034"/>
        <a:ext cx="1064916" cy="456393"/>
      </dsp:txXfrm>
    </dsp:sp>
    <dsp:sp modelId="{CAFC9C6A-9746-4260-ABE8-9625701A705B}">
      <dsp:nvSpPr>
        <dsp:cNvPr id="0" name=""/>
        <dsp:cNvSpPr/>
      </dsp:nvSpPr>
      <dsp:spPr>
        <a:xfrm rot="5400000">
          <a:off x="4089031" y="-1696537"/>
          <a:ext cx="988851" cy="7037081"/>
        </a:xfrm>
        <a:prstGeom prst="round2SameRect">
          <a:avLst/>
        </a:prstGeom>
        <a:solidFill>
          <a:srgbClr val="FFFF00"/>
        </a:solidFill>
        <a:ln w="19050" cap="flat" cmpd="sng" algn="ctr">
          <a:solidFill>
            <a:srgbClr val="FF0000"/>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id-ID" sz="2000" kern="1200" cap="none" dirty="0" smtClean="0">
              <a:latin typeface="Times New Roman" panose="02020603050405020304" pitchFamily="18" charset="0"/>
              <a:cs typeface="Times New Roman" panose="02020603050405020304" pitchFamily="18" charset="0"/>
            </a:rPr>
            <a:t>Lakukan svd pada matrik a menggunakan persamaan 1. Dengan pemilihan k-rank tertentu akan diperoleh uk hasil reduksi k-rank. </a:t>
          </a:r>
          <a:endParaRPr lang="id-ID" sz="2000" kern="1200" dirty="0"/>
        </a:p>
      </dsp:txBody>
      <dsp:txXfrm rot="-5400000">
        <a:off x="1064916" y="1375850"/>
        <a:ext cx="6988809" cy="892307"/>
      </dsp:txXfrm>
    </dsp:sp>
    <dsp:sp modelId="{BB0BD431-6199-4CFF-90B0-37D87FA56FE5}">
      <dsp:nvSpPr>
        <dsp:cNvPr id="0" name=""/>
        <dsp:cNvSpPr/>
      </dsp:nvSpPr>
      <dsp:spPr>
        <a:xfrm rot="5400000">
          <a:off x="-228196" y="2881957"/>
          <a:ext cx="1521309" cy="1064916"/>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sz="1400" kern="1200" dirty="0" smtClean="0">
              <a:latin typeface="Arial Rounded MT Bold" panose="020F0704030504030204" pitchFamily="34" charset="0"/>
            </a:rPr>
            <a:t>Tahap 3</a:t>
          </a:r>
          <a:endParaRPr lang="id-ID" sz="1400" kern="1200" dirty="0">
            <a:latin typeface="Arial Rounded MT Bold" panose="020F0704030504030204" pitchFamily="34" charset="0"/>
          </a:endParaRPr>
        </a:p>
      </dsp:txBody>
      <dsp:txXfrm rot="-5400000">
        <a:off x="1" y="3186218"/>
        <a:ext cx="1064916" cy="456393"/>
      </dsp:txXfrm>
    </dsp:sp>
    <dsp:sp modelId="{556FEC39-DD80-468E-8232-967EAF6D9BC8}">
      <dsp:nvSpPr>
        <dsp:cNvPr id="0" name=""/>
        <dsp:cNvSpPr/>
      </dsp:nvSpPr>
      <dsp:spPr>
        <a:xfrm rot="5400000">
          <a:off x="4089031" y="-370353"/>
          <a:ext cx="988851" cy="7037081"/>
        </a:xfrm>
        <a:prstGeom prst="round2SameRect">
          <a:avLst/>
        </a:prstGeom>
        <a:solidFill>
          <a:srgbClr val="FFFF00"/>
        </a:solidFill>
        <a:ln w="19050" cap="flat" cmpd="sng" algn="ctr">
          <a:solidFill>
            <a:srgbClr val="FF0000"/>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id-ID" sz="2000" kern="1200" cap="none" dirty="0" smtClean="0">
              <a:latin typeface="Times New Roman" panose="02020603050405020304" pitchFamily="18" charset="0"/>
              <a:cs typeface="Times New Roman" panose="02020603050405020304" pitchFamily="18" charset="0"/>
            </a:rPr>
            <a:t>Gunakan persamaan 6 untuk mendapatkan matrik tereduksi representasi dokumen latih. Dalam hal ini q digantikan dengan matrik B sehingga</a:t>
          </a:r>
          <a:endParaRPr lang="id-ID" sz="2000" kern="1200" dirty="0"/>
        </a:p>
      </dsp:txBody>
      <dsp:txXfrm rot="-5400000">
        <a:off x="1064916" y="2702034"/>
        <a:ext cx="6988809" cy="892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D24CA-31C8-4444-A8BA-21C46B50521E}">
      <dsp:nvSpPr>
        <dsp:cNvPr id="0" name=""/>
        <dsp:cNvSpPr/>
      </dsp:nvSpPr>
      <dsp:spPr>
        <a:xfrm>
          <a:off x="0" y="0"/>
          <a:ext cx="8833200" cy="10016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d-ID" sz="1800" kern="1200" baseline="0" dirty="0" smtClean="0">
              <a:latin typeface="Calibri" panose="020F0502020204030204" pitchFamily="34" charset="0"/>
            </a:rPr>
            <a:t>Proses pengindeksan dengan LSI dilakukan dalam beberapa tahap sebagai berikut (Garcia, 2006): </a:t>
          </a:r>
          <a:endParaRPr lang="id-ID" sz="1800" kern="1200" dirty="0">
            <a:latin typeface="Calibri" panose="020F0502020204030204" pitchFamily="34" charset="0"/>
          </a:endParaRPr>
        </a:p>
      </dsp:txBody>
      <dsp:txXfrm>
        <a:off x="29339" y="29339"/>
        <a:ext cx="7752295" cy="943013"/>
      </dsp:txXfrm>
    </dsp:sp>
    <dsp:sp modelId="{873A39CB-66DF-4D0B-A0F3-CA95D4CA15EE}">
      <dsp:nvSpPr>
        <dsp:cNvPr id="0" name=""/>
        <dsp:cNvSpPr/>
      </dsp:nvSpPr>
      <dsp:spPr>
        <a:xfrm>
          <a:off x="779399" y="1168640"/>
          <a:ext cx="8833200" cy="10016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d-ID" sz="1800" b="0" kern="1200" baseline="0" dirty="0" smtClean="0">
              <a:latin typeface="Calibri" panose="020F0502020204030204" pitchFamily="34" charset="0"/>
            </a:rPr>
            <a:t>Tahap 1. Gunakan algoritma LSI untuk mendapatkan matrik A’ dan B’ representasi masing-masing document latih dan dokumen uji tereduasi k-rank. </a:t>
          </a:r>
          <a:endParaRPr lang="id-ID" sz="1800" b="0" kern="1200" dirty="0">
            <a:latin typeface="Calibri" panose="020F0502020204030204" pitchFamily="34" charset="0"/>
          </a:endParaRPr>
        </a:p>
      </dsp:txBody>
      <dsp:txXfrm>
        <a:off x="808738" y="1197979"/>
        <a:ext cx="7344022" cy="943013"/>
      </dsp:txXfrm>
    </dsp:sp>
    <dsp:sp modelId="{23ED1E39-5699-4E5B-91D6-2667D46CC6C1}">
      <dsp:nvSpPr>
        <dsp:cNvPr id="0" name=""/>
        <dsp:cNvSpPr/>
      </dsp:nvSpPr>
      <dsp:spPr>
        <a:xfrm>
          <a:off x="1558799" y="2337280"/>
          <a:ext cx="8833200" cy="10016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d-ID" sz="1800" kern="1200" baseline="0" dirty="0" smtClean="0">
              <a:latin typeface="Calibri" panose="020F0502020204030204" pitchFamily="34" charset="0"/>
            </a:rPr>
            <a:t>Tahap 2. Hitung </a:t>
          </a:r>
          <a:r>
            <a:rPr lang="id-ID" sz="1800" i="1" kern="1200" baseline="0" dirty="0" smtClean="0">
              <a:latin typeface="Calibri" panose="020F0502020204030204" pitchFamily="34" charset="0"/>
            </a:rPr>
            <a:t>cosine  </a:t>
          </a:r>
          <a:r>
            <a:rPr lang="id-ID" sz="1800" kern="1200" baseline="0" dirty="0" smtClean="0">
              <a:latin typeface="Calibri" panose="020F0502020204030204" pitchFamily="34" charset="0"/>
            </a:rPr>
            <a:t>similaritas persamaan 7 antar dokumen latih dan dokumen uji hasil reduksi berdasarkan matrik tereduksi A’ dan B’, dalam hal ini X merepresentasikan dokumen uji dan dj representasi dokumen latih ke j. </a:t>
          </a:r>
          <a:endParaRPr lang="id-ID" sz="1800" kern="1200" dirty="0">
            <a:latin typeface="Calibri" panose="020F0502020204030204" pitchFamily="34" charset="0"/>
          </a:endParaRPr>
        </a:p>
      </dsp:txBody>
      <dsp:txXfrm>
        <a:off x="1588138" y="2366619"/>
        <a:ext cx="7344022" cy="943013"/>
      </dsp:txXfrm>
    </dsp:sp>
    <dsp:sp modelId="{1E758237-B5F5-48EF-A403-04EEFBA47028}">
      <dsp:nvSpPr>
        <dsp:cNvPr id="0" name=""/>
        <dsp:cNvSpPr/>
      </dsp:nvSpPr>
      <dsp:spPr>
        <a:xfrm>
          <a:off x="8182100" y="759616"/>
          <a:ext cx="651099" cy="65109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id-ID" sz="2900" kern="1200"/>
        </a:p>
      </dsp:txBody>
      <dsp:txXfrm>
        <a:off x="8328597" y="759616"/>
        <a:ext cx="358105" cy="489952"/>
      </dsp:txXfrm>
    </dsp:sp>
    <dsp:sp modelId="{C301CA09-6E75-4138-87EB-9539CA88F054}">
      <dsp:nvSpPr>
        <dsp:cNvPr id="0" name=""/>
        <dsp:cNvSpPr/>
      </dsp:nvSpPr>
      <dsp:spPr>
        <a:xfrm>
          <a:off x="8961500" y="1921578"/>
          <a:ext cx="651099" cy="65109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id-ID" sz="2900" kern="1200"/>
        </a:p>
      </dsp:txBody>
      <dsp:txXfrm>
        <a:off x="9107997" y="1921578"/>
        <a:ext cx="358105" cy="489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5/27/2017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5/27/2017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smtClean="0"/>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smtClean="0"/>
              <a:t>5/27/2017</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303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203315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smtClean="0"/>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6060282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4081444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smtClean="0"/>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2424021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960863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42638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08436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1492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656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smtClean="0"/>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1987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917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30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pPr/>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6689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pPr/>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7561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smtClean="0"/>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011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211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5/27/2017</a:t>
            </a:fld>
            <a:endParaRPr lang="en-US"/>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9045185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74941" y="4725144"/>
            <a:ext cx="4571999" cy="757130"/>
          </a:xfrm>
          <a:prstGeom prst="rect">
            <a:avLst/>
          </a:prstGeom>
          <a:noFill/>
        </p:spPr>
        <p:txBody>
          <a:bodyPr wrap="square" rtlCol="0">
            <a:spAutoFit/>
          </a:bodyPr>
          <a:lstStyle/>
          <a:p>
            <a:pPr algn="r">
              <a:lnSpc>
                <a:spcPct val="90000"/>
              </a:lnSpc>
            </a:pPr>
            <a:r>
              <a:rPr lang="id-ID" sz="2400" dirty="0">
                <a:solidFill>
                  <a:schemeClr val="bg1"/>
                </a:solidFill>
              </a:rPr>
              <a:t>TI 14 A</a:t>
            </a:r>
          </a:p>
          <a:p>
            <a:pPr algn="r">
              <a:lnSpc>
                <a:spcPct val="90000"/>
              </a:lnSpc>
            </a:pPr>
            <a:r>
              <a:rPr lang="id-ID" sz="2400" dirty="0">
                <a:solidFill>
                  <a:schemeClr val="bg1"/>
                </a:solidFill>
              </a:rPr>
              <a:t>STMIK AMIKOM PURWOKERTO</a:t>
            </a:r>
            <a:endParaRPr lang="en-US" sz="2400" dirty="0">
              <a:solidFill>
                <a:schemeClr val="bg1"/>
              </a:solidFill>
            </a:endParaRPr>
          </a:p>
        </p:txBody>
      </p:sp>
      <p:sp>
        <p:nvSpPr>
          <p:cNvPr id="7" name="TextBox 6"/>
          <p:cNvSpPr txBox="1"/>
          <p:nvPr/>
        </p:nvSpPr>
        <p:spPr>
          <a:xfrm>
            <a:off x="333772" y="5057542"/>
            <a:ext cx="1728192" cy="424732"/>
          </a:xfrm>
          <a:prstGeom prst="rect">
            <a:avLst/>
          </a:prstGeom>
          <a:noFill/>
        </p:spPr>
        <p:txBody>
          <a:bodyPr wrap="square" rtlCol="0">
            <a:spAutoFit/>
          </a:bodyPr>
          <a:lstStyle/>
          <a:p>
            <a:pPr>
              <a:lnSpc>
                <a:spcPct val="90000"/>
              </a:lnSpc>
            </a:pPr>
            <a:r>
              <a:rPr lang="id-ID" sz="2400" dirty="0">
                <a:solidFill>
                  <a:schemeClr val="bg1"/>
                </a:solidFill>
              </a:rPr>
              <a:t>Mei</a:t>
            </a:r>
            <a:r>
              <a:rPr lang="en-US" sz="2400" dirty="0">
                <a:solidFill>
                  <a:schemeClr val="bg1"/>
                </a:solidFill>
              </a:rPr>
              <a:t>, </a:t>
            </a:r>
            <a:r>
              <a:rPr lang="id-ID" sz="2400" dirty="0">
                <a:solidFill>
                  <a:schemeClr val="bg1"/>
                </a:solidFill>
              </a:rPr>
              <a:t>2017</a:t>
            </a:r>
            <a:endParaRPr lang="en-US" sz="2400" dirty="0">
              <a:solidFill>
                <a:schemeClr val="bg1"/>
              </a:solidFill>
            </a:endParaRPr>
          </a:p>
        </p:txBody>
      </p:sp>
      <p:sp>
        <p:nvSpPr>
          <p:cNvPr id="4" name="Title 3"/>
          <p:cNvSpPr>
            <a:spLocks noGrp="1"/>
          </p:cNvSpPr>
          <p:nvPr>
            <p:ph type="ctrTitle"/>
          </p:nvPr>
        </p:nvSpPr>
        <p:spPr>
          <a:xfrm>
            <a:off x="1629916" y="404664"/>
            <a:ext cx="9361040" cy="1043276"/>
          </a:xfrm>
        </p:spPr>
        <p:txBody>
          <a:bodyPr>
            <a:normAutofit fontScale="90000"/>
          </a:bodyPr>
          <a:lstStyle/>
          <a:p>
            <a:r>
              <a:rPr lang="id-ID" sz="7200" b="1" dirty="0">
                <a:latin typeface="Consolas" panose="020B0609020204030204" pitchFamily="49" charset="0"/>
                <a:cs typeface="Consolas" panose="020B0609020204030204" pitchFamily="49" charset="0"/>
              </a:rPr>
              <a:t>TEMU </a:t>
            </a:r>
            <a:r>
              <a:rPr lang="id-ID" sz="7200" b="1" dirty="0" smtClean="0">
                <a:latin typeface="Consolas" panose="020B0609020204030204" pitchFamily="49" charset="0"/>
                <a:cs typeface="Consolas" panose="020B0609020204030204" pitchFamily="49" charset="0"/>
              </a:rPr>
              <a:t>BALIK INFORMASI</a:t>
            </a:r>
            <a:endParaRPr lang="en-US" sz="7200" b="1" dirty="0">
              <a:latin typeface="Consolas" panose="020B0609020204030204" pitchFamily="49" charset="0"/>
              <a:cs typeface="Consolas" panose="020B0609020204030204" pitchFamily="49" charset="0"/>
            </a:endParaRPr>
          </a:p>
        </p:txBody>
      </p:sp>
      <p:sp>
        <p:nvSpPr>
          <p:cNvPr id="5" name="Title 3"/>
          <p:cNvSpPr txBox="1">
            <a:spLocks/>
          </p:cNvSpPr>
          <p:nvPr/>
        </p:nvSpPr>
        <p:spPr>
          <a:xfrm>
            <a:off x="3790156" y="1849555"/>
            <a:ext cx="7056784" cy="1109648"/>
          </a:xfrm>
          <a:prstGeom prst="rect">
            <a:avLst/>
          </a:prstGeom>
        </p:spPr>
        <p:txBody>
          <a:bodyPr vert="horz" lIns="91440" tIns="45720" rIns="91440" bIns="45720" rtlCol="0" anchor="b">
            <a:normAutofit fontScale="70000" lnSpcReduction="20000"/>
          </a:bodyPr>
          <a:lstStyle>
            <a:lvl1pPr algn="r" defTabSz="914126" rtl="0" eaLnBrk="1" latinLnBrk="0" hangingPunct="1">
              <a:lnSpc>
                <a:spcPct val="90000"/>
              </a:lnSpc>
              <a:spcBef>
                <a:spcPct val="0"/>
              </a:spcBef>
              <a:buNone/>
              <a:defRPr sz="7998" kern="1200" cap="all" baseline="0">
                <a:solidFill>
                  <a:schemeClr val="accent1"/>
                </a:solidFill>
                <a:effectLst/>
                <a:latin typeface="+mj-lt"/>
                <a:ea typeface="+mj-ea"/>
                <a:cs typeface="+mj-cs"/>
              </a:defRPr>
            </a:lvl1pPr>
          </a:lstStyle>
          <a:p>
            <a:pPr>
              <a:lnSpc>
                <a:spcPct val="150000"/>
              </a:lnSpc>
            </a:pPr>
            <a:r>
              <a:rPr lang="id-ID" sz="3600" dirty="0" smtClean="0">
                <a:latin typeface="Times New Roman" panose="02020603050405020304" pitchFamily="18" charset="0"/>
                <a:cs typeface="Times New Roman" panose="02020603050405020304" pitchFamily="18" charset="0"/>
              </a:rPr>
              <a:t>CONCEPT, PRINCIPLE &amp; ALGORITHMS OF</a:t>
            </a:r>
          </a:p>
          <a:p>
            <a:pPr>
              <a:lnSpc>
                <a:spcPct val="150000"/>
              </a:lnSpc>
            </a:pPr>
            <a:r>
              <a:rPr lang="id-ID" sz="3600" dirty="0" smtClean="0">
                <a:latin typeface="Times New Roman" panose="02020603050405020304" pitchFamily="18" charset="0"/>
                <a:cs typeface="Times New Roman" panose="02020603050405020304" pitchFamily="18" charset="0"/>
              </a:rPr>
              <a:t>model Latent Semantic </a:t>
            </a:r>
            <a:r>
              <a:rPr lang="id-ID" sz="3600" dirty="0">
                <a:latin typeface="Times New Roman" panose="02020603050405020304" pitchFamily="18" charset="0"/>
                <a:cs typeface="Times New Roman" panose="02020603050405020304" pitchFamily="18" charset="0"/>
              </a:rPr>
              <a:t>Indexing</a:t>
            </a:r>
          </a:p>
        </p:txBody>
      </p:sp>
    </p:spTree>
    <p:extLst>
      <p:ext uri="{BB962C8B-B14F-4D97-AF65-F5344CB8AC3E}">
        <p14:creationId xmlns:p14="http://schemas.microsoft.com/office/powerpoint/2010/main" val="57531165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60A0528-51E6-402B-840E-05658E3D350E}"/>
              </a:ext>
            </a:extLst>
          </p:cNvPr>
          <p:cNvSpPr>
            <a:spLocks noGrp="1"/>
          </p:cNvSpPr>
          <p:nvPr>
            <p:ph type="title"/>
          </p:nvPr>
        </p:nvSpPr>
        <p:spPr>
          <a:xfrm>
            <a:off x="609293" y="54530"/>
            <a:ext cx="10394174" cy="720080"/>
          </a:xfrm>
        </p:spPr>
        <p:txBody>
          <a:bodyPr>
            <a:noAutofit/>
          </a:bodyPr>
          <a:lstStyle/>
          <a:p>
            <a:pPr algn="ctr">
              <a:lnSpc>
                <a:spcPct val="150000"/>
              </a:lnSpc>
            </a:pPr>
            <a:r>
              <a:rPr lang="id-ID" sz="4000" b="1" cap="none" dirty="0" smtClean="0">
                <a:latin typeface="Times New Roman" panose="02020603050405020304" pitchFamily="18" charset="0"/>
                <a:cs typeface="Times New Roman" panose="02020603050405020304" pitchFamily="18" charset="0"/>
              </a:rPr>
              <a:t>Proses Indeks Dengan </a:t>
            </a:r>
            <a:r>
              <a:rPr lang="id-ID" sz="4000" b="1" dirty="0" smtClean="0">
                <a:latin typeface="Times New Roman" panose="02020603050405020304" pitchFamily="18" charset="0"/>
                <a:cs typeface="Times New Roman" panose="02020603050405020304" pitchFamily="18" charset="0"/>
              </a:rPr>
              <a:t>LSI </a:t>
            </a:r>
            <a:endParaRPr lang="id-ID" sz="4000"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309153660"/>
              </p:ext>
            </p:extLst>
          </p:nvPr>
        </p:nvGraphicFramePr>
        <p:xfrm>
          <a:off x="837828" y="1124744"/>
          <a:ext cx="10392000" cy="333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 xmlns:a16="http://schemas.microsoft.com/office/drawing/2014/main" id="{D6D13FF5-679A-434F-8A0F-20AEB82A73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80" y="4813850"/>
            <a:ext cx="3672408" cy="1423462"/>
          </a:xfrm>
          <a:prstGeom prst="rect">
            <a:avLst/>
          </a:prstGeom>
        </p:spPr>
      </p:pic>
    </p:spTree>
    <p:extLst>
      <p:ext uri="{BB962C8B-B14F-4D97-AF65-F5344CB8AC3E}">
        <p14:creationId xmlns:p14="http://schemas.microsoft.com/office/powerpoint/2010/main" val="16174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D0851F7-4A0F-41B2-AC30-C2E1B0CC9BE8}"/>
              </a:ext>
            </a:extLst>
          </p:cNvPr>
          <p:cNvSpPr>
            <a:spLocks noGrp="1"/>
          </p:cNvSpPr>
          <p:nvPr>
            <p:ph type="title"/>
          </p:nvPr>
        </p:nvSpPr>
        <p:spPr>
          <a:xfrm>
            <a:off x="684600" y="332656"/>
            <a:ext cx="10394174" cy="726975"/>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ormAutofit fontScale="90000"/>
          </a:bodyPr>
          <a:lstStyle/>
          <a:p>
            <a:pPr algn="ctr">
              <a:lnSpc>
                <a:spcPct val="150000"/>
              </a:lnSpc>
            </a:pPr>
            <a:r>
              <a:rPr lang="id-ID" b="1" dirty="0">
                <a:latin typeface="Times New Roman" panose="02020603050405020304" pitchFamily="18" charset="0"/>
                <a:cs typeface="Times New Roman" panose="02020603050405020304" pitchFamily="18" charset="0"/>
              </a:rPr>
              <a:t>ARSITEKTUR SISTEM </a:t>
            </a:r>
            <a:endParaRPr lang="id-ID"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 xmlns:a16="http://schemas.microsoft.com/office/drawing/2014/main" id="{B5440E0E-0200-4D74-9958-4CF841D149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66912" y="1340768"/>
            <a:ext cx="7629549" cy="3960440"/>
          </a:xfrm>
        </p:spPr>
      </p:pic>
    </p:spTree>
    <p:extLst>
      <p:ext uri="{BB962C8B-B14F-4D97-AF65-F5344CB8AC3E}">
        <p14:creationId xmlns:p14="http://schemas.microsoft.com/office/powerpoint/2010/main" val="408508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E0A6937-A6CE-43D2-A790-B15730D79288}"/>
              </a:ext>
            </a:extLst>
          </p:cNvPr>
          <p:cNvSpPr>
            <a:spLocks noGrp="1"/>
          </p:cNvSpPr>
          <p:nvPr>
            <p:ph type="title"/>
          </p:nvPr>
        </p:nvSpPr>
        <p:spPr>
          <a:xfrm>
            <a:off x="685622" y="260648"/>
            <a:ext cx="10394174" cy="648072"/>
          </a:xfr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oAutofit/>
          </a:bodyPr>
          <a:lstStyle/>
          <a:p>
            <a:pPr algn="ctr">
              <a:lnSpc>
                <a:spcPct val="150000"/>
              </a:lnSpc>
            </a:pPr>
            <a:r>
              <a:rPr lang="id-ID" sz="3600" b="1" cap="none" dirty="0" smtClean="0">
                <a:latin typeface="Times New Roman" panose="02020603050405020304" pitchFamily="18" charset="0"/>
                <a:cs typeface="Times New Roman" panose="02020603050405020304" pitchFamily="18" charset="0"/>
              </a:rPr>
              <a:t>PENGEMBANGAN SISTEM </a:t>
            </a:r>
            <a:endParaRPr lang="id-ID" sz="3600" cap="none"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4E557D7B-B3A4-413E-B8C4-A49C11A9688E}"/>
              </a:ext>
            </a:extLst>
          </p:cNvPr>
          <p:cNvSpPr>
            <a:spLocks noGrp="1"/>
          </p:cNvSpPr>
          <p:nvPr>
            <p:ph sz="quarter" idx="13"/>
          </p:nvPr>
        </p:nvSpPr>
        <p:spPr>
          <a:xfrm>
            <a:off x="1476857" y="1268760"/>
            <a:ext cx="8811703" cy="1224136"/>
          </a:xfrm>
          <a:solidFill>
            <a:schemeClr val="bg1">
              <a:lumMod val="75000"/>
            </a:schemeClr>
          </a:solidFill>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a:lstStyle/>
          <a:p>
            <a:pPr marL="0" indent="0" algn="ctr">
              <a:lnSpc>
                <a:spcPct val="150000"/>
              </a:lnSpc>
              <a:buNone/>
            </a:pPr>
            <a:r>
              <a:rPr lang="id-ID" cap="none" dirty="0" smtClean="0">
                <a:latin typeface="Times New Roman" panose="02020603050405020304" pitchFamily="18" charset="0"/>
                <a:cs typeface="Times New Roman" panose="02020603050405020304" pitchFamily="18" charset="0"/>
              </a:rPr>
              <a:t>Berdasarkan Rancangan Sistem Di Atas, Selanjutnya Dikembangkan Sistem Pengklasifikasian Dokumen Dengan Metode KNN Berbasis LSI. </a:t>
            </a:r>
            <a:endParaRPr lang="id-ID"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6BCC8F4-8014-4453-95C1-37FF9EAA2FC4}"/>
              </a:ext>
            </a:extLst>
          </p:cNvPr>
          <p:cNvSpPr>
            <a:spLocks noGrp="1"/>
          </p:cNvSpPr>
          <p:nvPr>
            <p:ph type="title"/>
          </p:nvPr>
        </p:nvSpPr>
        <p:spPr>
          <a:xfrm>
            <a:off x="690965" y="260648"/>
            <a:ext cx="10394174" cy="5829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noAutofit/>
          </a:bodyPr>
          <a:lstStyle/>
          <a:p>
            <a:pPr algn="ctr"/>
            <a:r>
              <a:rPr lang="id-ID" sz="4000" b="1" dirty="0">
                <a:latin typeface="Times New Roman" panose="02020603050405020304" pitchFamily="18" charset="0"/>
                <a:cs typeface="Times New Roman" panose="02020603050405020304" pitchFamily="18" charset="0"/>
              </a:rPr>
              <a:t>Rancangan tahap praprosesing </a:t>
            </a:r>
            <a:endParaRPr lang="id-ID" sz="4000" dirty="0"/>
          </a:p>
        </p:txBody>
      </p:sp>
      <p:sp>
        <p:nvSpPr>
          <p:cNvPr id="3" name="Content Placeholder 2">
            <a:extLst>
              <a:ext uri="{FF2B5EF4-FFF2-40B4-BE49-F238E27FC236}">
                <a16:creationId xmlns="" xmlns:a16="http://schemas.microsoft.com/office/drawing/2014/main" id="{3AD461B0-A1BC-45A0-8753-B8F4D6DD563D}"/>
              </a:ext>
            </a:extLst>
          </p:cNvPr>
          <p:cNvSpPr>
            <a:spLocks noGrp="1"/>
          </p:cNvSpPr>
          <p:nvPr>
            <p:ph sz="quarter" idx="13"/>
          </p:nvPr>
        </p:nvSpPr>
        <p:spPr>
          <a:xfrm>
            <a:off x="1098096" y="1259787"/>
            <a:ext cx="9579911" cy="1440159"/>
          </a:xfr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just">
              <a:lnSpc>
                <a:spcPct val="160000"/>
              </a:lnSpc>
              <a:buNone/>
            </a:pPr>
            <a:r>
              <a:rPr lang="id-ID" cap="none" dirty="0" smtClean="0">
                <a:latin typeface="Times New Roman" panose="02020603050405020304" pitchFamily="18" charset="0"/>
                <a:cs typeface="Times New Roman" panose="02020603050405020304" pitchFamily="18" charset="0"/>
              </a:rPr>
              <a:t>Tahap praprosesing tujuan utamanya mengubah representasi data dokumen teks menjadi representasi numerik yang siap untuk diolah lebih lanjut. Pada tahap ini secara umum dapat digambarkan menggunakan flowchart gambar 4 berikut : </a:t>
            </a:r>
            <a:endParaRPr lang="id-ID" cap="none"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 xmlns:a16="http://schemas.microsoft.com/office/drawing/2014/main" id="{7B983C1B-20ED-4BA2-ABCB-37032E085CD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38028" y="3081537"/>
            <a:ext cx="5400600" cy="3024335"/>
          </a:xfrm>
        </p:spPr>
      </p:pic>
    </p:spTree>
    <p:extLst>
      <p:ext uri="{BB962C8B-B14F-4D97-AF65-F5344CB8AC3E}">
        <p14:creationId xmlns:p14="http://schemas.microsoft.com/office/powerpoint/2010/main" val="19149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EBE5C9C-D6C2-4CC2-8213-76AB95513B69}"/>
              </a:ext>
            </a:extLst>
          </p:cNvPr>
          <p:cNvSpPr>
            <a:spLocks noGrp="1"/>
          </p:cNvSpPr>
          <p:nvPr>
            <p:ph type="title"/>
          </p:nvPr>
        </p:nvSpPr>
        <p:spPr>
          <a:xfrm>
            <a:off x="685621" y="260648"/>
            <a:ext cx="5087389" cy="510952"/>
          </a:xfrm>
        </p:spPr>
        <p:txBody>
          <a:bodyPr>
            <a:normAutofit fontScale="90000"/>
          </a:bodyPr>
          <a:lstStyle/>
          <a:p>
            <a:r>
              <a:rPr lang="id-ID" sz="3200" cap="none" dirty="0" smtClean="0">
                <a:latin typeface="Times New Roman" panose="02020603050405020304" pitchFamily="18" charset="0"/>
                <a:cs typeface="Times New Roman" panose="02020603050405020304" pitchFamily="18" charset="0"/>
              </a:rPr>
              <a:t>Continue...</a:t>
            </a:r>
            <a:endParaRPr lang="id-ID" sz="32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A58DED90-1DE8-490E-86B0-C784BC0E1B58}"/>
              </a:ext>
            </a:extLst>
          </p:cNvPr>
          <p:cNvSpPr>
            <a:spLocks noGrp="1"/>
          </p:cNvSpPr>
          <p:nvPr>
            <p:ph sz="quarter" idx="13"/>
          </p:nvPr>
        </p:nvSpPr>
        <p:spPr>
          <a:xfrm>
            <a:off x="685621" y="980728"/>
            <a:ext cx="5087389" cy="3311189"/>
          </a:xfrm>
        </p:spPr>
        <p:txBody>
          <a:bodyPr>
            <a:normAutofit/>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Seluruh uji coba juga akan dievaluasi pada praproses </a:t>
            </a:r>
            <a:r>
              <a:rPr lang="id-ID" i="1" cap="none" dirty="0" smtClean="0">
                <a:latin typeface="Times New Roman" panose="02020603050405020304" pitchFamily="18" charset="0"/>
                <a:cs typeface="Times New Roman" panose="02020603050405020304" pitchFamily="18" charset="0"/>
              </a:rPr>
              <a:t>stemming </a:t>
            </a:r>
            <a:r>
              <a:rPr lang="id-ID" cap="none" dirty="0" smtClean="0">
                <a:latin typeface="Times New Roman" panose="02020603050405020304" pitchFamily="18" charset="0"/>
                <a:cs typeface="Times New Roman" panose="02020603050405020304" pitchFamily="18" charset="0"/>
              </a:rPr>
              <a:t>dan non </a:t>
            </a:r>
            <a:r>
              <a:rPr lang="id-ID" i="1" cap="none" dirty="0" smtClean="0">
                <a:latin typeface="Times New Roman" panose="02020603050405020304" pitchFamily="18" charset="0"/>
                <a:cs typeface="Times New Roman" panose="02020603050405020304" pitchFamily="18" charset="0"/>
              </a:rPr>
              <a:t>stemming </a:t>
            </a:r>
            <a:r>
              <a:rPr lang="id-ID" cap="none" dirty="0" smtClean="0">
                <a:latin typeface="Times New Roman" panose="02020603050405020304" pitchFamily="18" charset="0"/>
                <a:cs typeface="Times New Roman" panose="02020603050405020304" pitchFamily="18" charset="0"/>
              </a:rPr>
              <a:t>untuk mengetahui sensitifitas </a:t>
            </a:r>
            <a:r>
              <a:rPr lang="id-ID" i="1" cap="none" dirty="0" smtClean="0">
                <a:latin typeface="Times New Roman" panose="02020603050405020304" pitchFamily="18" charset="0"/>
                <a:cs typeface="Times New Roman" panose="02020603050405020304" pitchFamily="18" charset="0"/>
              </a:rPr>
              <a:t>stemming </a:t>
            </a:r>
            <a:r>
              <a:rPr lang="id-ID" cap="none" dirty="0" smtClean="0">
                <a:latin typeface="Times New Roman" panose="02020603050405020304" pitchFamily="18" charset="0"/>
                <a:cs typeface="Times New Roman" panose="02020603050405020304" pitchFamily="18" charset="0"/>
              </a:rPr>
              <a:t>pada kedua metode. Skenario sistem secara keseluruhan dapat digambarkan sabagaimana </a:t>
            </a:r>
            <a:r>
              <a:rPr lang="id-ID" i="1" cap="none" dirty="0" smtClean="0">
                <a:latin typeface="Times New Roman" panose="02020603050405020304" pitchFamily="18" charset="0"/>
                <a:cs typeface="Times New Roman" panose="02020603050405020304" pitchFamily="18" charset="0"/>
              </a:rPr>
              <a:t>flowchart.</a:t>
            </a:r>
            <a:endParaRPr lang="id-ID" cap="none"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id-ID" cap="none"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 xmlns:a16="http://schemas.microsoft.com/office/drawing/2014/main" id="{D9D5D943-8014-478B-97BA-523D3EDE2FC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10436" y="265002"/>
            <a:ext cx="5040560" cy="5756285"/>
          </a:xfrm>
        </p:spPr>
      </p:pic>
    </p:spTree>
    <p:extLst>
      <p:ext uri="{BB962C8B-B14F-4D97-AF65-F5344CB8AC3E}">
        <p14:creationId xmlns:p14="http://schemas.microsoft.com/office/powerpoint/2010/main" val="28721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4B0009C-6959-4F0A-98AA-4BE4443F7198}"/>
              </a:ext>
            </a:extLst>
          </p:cNvPr>
          <p:cNvSpPr>
            <a:spLocks noGrp="1"/>
          </p:cNvSpPr>
          <p:nvPr>
            <p:ph type="title"/>
          </p:nvPr>
        </p:nvSpPr>
        <p:spPr>
          <a:xfrm>
            <a:off x="685622" y="188640"/>
            <a:ext cx="10394174" cy="579980"/>
          </a:xfr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a:noAutofit/>
          </a:bodyPr>
          <a:lstStyle/>
          <a:p>
            <a:pPr algn="ctr">
              <a:lnSpc>
                <a:spcPct val="150000"/>
              </a:lnSpc>
            </a:pPr>
            <a:r>
              <a:rPr lang="id-ID" sz="3600" b="1" dirty="0">
                <a:latin typeface="Times New Roman" panose="02020603050405020304" pitchFamily="18" charset="0"/>
                <a:cs typeface="Times New Roman" panose="02020603050405020304" pitchFamily="18" charset="0"/>
              </a:rPr>
              <a:t>HASIL DAN PEMBAHASAN </a:t>
            </a:r>
            <a:endParaRPr lang="id-ID"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AAD81690-AF30-432D-8549-9ACE18202617}"/>
              </a:ext>
            </a:extLst>
          </p:cNvPr>
          <p:cNvSpPr>
            <a:spLocks noGrp="1"/>
          </p:cNvSpPr>
          <p:nvPr>
            <p:ph sz="quarter" idx="13"/>
          </p:nvPr>
        </p:nvSpPr>
        <p:spPr>
          <a:xfrm>
            <a:off x="1125860" y="980728"/>
            <a:ext cx="9441238" cy="1224135"/>
          </a:xfr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Sistem dikembangkan dengan bahasa pemrograman java berbasis objek oriented yang disusun dalam class-class dan paket-paket. Organisasi paket-paket disusun sebagaimana pada gambar 6 berikut. </a:t>
            </a:r>
            <a:endParaRPr lang="id-ID"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FAE12AB5-6683-48BA-993A-FD92111C0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071" y="2403668"/>
            <a:ext cx="7344816" cy="2969547"/>
          </a:xfrm>
          <a:prstGeom prst="rect">
            <a:avLst/>
          </a:prstGeom>
        </p:spPr>
      </p:pic>
    </p:spTree>
    <p:extLst>
      <p:ext uri="{BB962C8B-B14F-4D97-AF65-F5344CB8AC3E}">
        <p14:creationId xmlns:p14="http://schemas.microsoft.com/office/powerpoint/2010/main" val="2621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56F98DD7-8EB3-42E9-A952-AAD909D36CE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93812" y="620688"/>
            <a:ext cx="4392488" cy="3888432"/>
          </a:xfrm>
        </p:spPr>
      </p:pic>
      <p:pic>
        <p:nvPicPr>
          <p:cNvPr id="4" name="Content Placeholder 4">
            <a:extLst>
              <a:ext uri="{FF2B5EF4-FFF2-40B4-BE49-F238E27FC236}">
                <a16:creationId xmlns="" xmlns:a16="http://schemas.microsoft.com/office/drawing/2014/main" id="{086BBE11-825C-4B6C-B1FA-BAD50CBC7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356" y="548680"/>
            <a:ext cx="5472608" cy="3960440"/>
          </a:xfrm>
          <a:prstGeom prst="rect">
            <a:avLst/>
          </a:prstGeom>
        </p:spPr>
      </p:pic>
    </p:spTree>
    <p:extLst>
      <p:ext uri="{BB962C8B-B14F-4D97-AF65-F5344CB8AC3E}">
        <p14:creationId xmlns:p14="http://schemas.microsoft.com/office/powerpoint/2010/main" val="22964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7446445-4CC2-4DB8-A216-54748699AD46}"/>
              </a:ext>
            </a:extLst>
          </p:cNvPr>
          <p:cNvSpPr>
            <a:spLocks noGrp="1"/>
          </p:cNvSpPr>
          <p:nvPr>
            <p:ph sz="quarter" idx="13"/>
          </p:nvPr>
        </p:nvSpPr>
        <p:spPr>
          <a:xfrm>
            <a:off x="718392" y="404664"/>
            <a:ext cx="10392000" cy="648072"/>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ctr">
              <a:buNone/>
            </a:pPr>
            <a:r>
              <a:rPr lang="id-ID" cap="none" dirty="0" smtClean="0">
                <a:latin typeface="Times New Roman" panose="02020603050405020304" pitchFamily="18" charset="0"/>
                <a:cs typeface="Times New Roman" panose="02020603050405020304" pitchFamily="18" charset="0"/>
              </a:rPr>
              <a:t>Perbandingan waktu running antara stem dan non stem pada KNN LSI </a:t>
            </a:r>
            <a:endParaRPr lang="id-ID"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623E5645-ABE0-43C7-AC57-E0E1A3A41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1484784"/>
            <a:ext cx="6984776" cy="3600400"/>
          </a:xfrm>
          <a:prstGeom prst="rect">
            <a:avLst/>
          </a:prstGeom>
        </p:spPr>
      </p:pic>
    </p:spTree>
    <p:extLst>
      <p:ext uri="{BB962C8B-B14F-4D97-AF65-F5344CB8AC3E}">
        <p14:creationId xmlns:p14="http://schemas.microsoft.com/office/powerpoint/2010/main" val="193830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AD57E2C-571E-4670-8635-FC3E4372FCC1}"/>
              </a:ext>
            </a:extLst>
          </p:cNvPr>
          <p:cNvSpPr>
            <a:spLocks noGrp="1"/>
          </p:cNvSpPr>
          <p:nvPr>
            <p:ph sz="quarter" idx="13"/>
          </p:nvPr>
        </p:nvSpPr>
        <p:spPr>
          <a:xfrm>
            <a:off x="826404" y="404664"/>
            <a:ext cx="10392000" cy="64552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ctr">
              <a:buNone/>
            </a:pPr>
            <a:r>
              <a:rPr lang="id-ID" cap="none" dirty="0" smtClean="0">
                <a:latin typeface="Times New Roman" panose="02020603050405020304" pitchFamily="18" charset="0"/>
                <a:cs typeface="Times New Roman" panose="02020603050405020304" pitchFamily="18" charset="0"/>
              </a:rPr>
              <a:t>Perbandingan F1 measure antara KNN dengan steming dan KNN tanpa </a:t>
            </a:r>
            <a:r>
              <a:rPr lang="id-ID" i="1" cap="none" dirty="0" smtClean="0">
                <a:latin typeface="Times New Roman" panose="02020603050405020304" pitchFamily="18" charset="0"/>
                <a:cs typeface="Times New Roman" panose="02020603050405020304" pitchFamily="18" charset="0"/>
              </a:rPr>
              <a:t>stemming.</a:t>
            </a:r>
            <a:endParaRPr lang="id-ID" cap="none"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A2D53475-2896-4DEA-B8A3-BB9BA157E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936" y="1484784"/>
            <a:ext cx="8424936" cy="3672408"/>
          </a:xfrm>
          <a:prstGeom prst="rect">
            <a:avLst/>
          </a:prstGeom>
        </p:spPr>
      </p:pic>
    </p:spTree>
    <p:extLst>
      <p:ext uri="{BB962C8B-B14F-4D97-AF65-F5344CB8AC3E}">
        <p14:creationId xmlns:p14="http://schemas.microsoft.com/office/powerpoint/2010/main" val="408956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7F0FA63-3AF4-4F35-9F90-510DF7028754}"/>
              </a:ext>
            </a:extLst>
          </p:cNvPr>
          <p:cNvSpPr>
            <a:spLocks noGrp="1"/>
          </p:cNvSpPr>
          <p:nvPr>
            <p:ph sz="quarter" idx="13"/>
          </p:nvPr>
        </p:nvSpPr>
        <p:spPr>
          <a:xfrm>
            <a:off x="837828" y="260648"/>
            <a:ext cx="10392000" cy="52116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lgn="ctr">
              <a:lnSpc>
                <a:spcPct val="150000"/>
              </a:lnSpc>
              <a:buNone/>
            </a:pPr>
            <a:r>
              <a:rPr lang="id-ID" cap="none" dirty="0" smtClean="0">
                <a:latin typeface="Times New Roman" panose="02020603050405020304" pitchFamily="18" charset="0"/>
                <a:cs typeface="Times New Roman" panose="02020603050405020304" pitchFamily="18" charset="0"/>
              </a:rPr>
              <a:t>Perbedaan waktu eksekusi antara KNN LSI dan KNN biasa.</a:t>
            </a:r>
          </a:p>
        </p:txBody>
      </p:sp>
      <p:pic>
        <p:nvPicPr>
          <p:cNvPr id="5" name="Picture 4">
            <a:extLst>
              <a:ext uri="{FF2B5EF4-FFF2-40B4-BE49-F238E27FC236}">
                <a16:creationId xmlns="" xmlns:a16="http://schemas.microsoft.com/office/drawing/2014/main" id="{4B60C169-581A-4F97-BA15-DA26583AB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166" y="1124744"/>
            <a:ext cx="6721324" cy="4032448"/>
          </a:xfrm>
          <a:prstGeom prst="rect">
            <a:avLst/>
          </a:prstGeom>
        </p:spPr>
      </p:pic>
    </p:spTree>
    <p:extLst>
      <p:ext uri="{BB962C8B-B14F-4D97-AF65-F5344CB8AC3E}">
        <p14:creationId xmlns:p14="http://schemas.microsoft.com/office/powerpoint/2010/main" val="39773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261764" y="1592206"/>
            <a:ext cx="7200800"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685623" y="476673"/>
            <a:ext cx="5768829" cy="936104"/>
          </a:xfrm>
        </p:spPr>
        <p:txBody>
          <a:bodyPr>
            <a:normAutofit/>
          </a:bodyPr>
          <a:lstStyle/>
          <a:p>
            <a:r>
              <a:rPr lang="id-ID" sz="4800" dirty="0">
                <a:latin typeface="Haettenschweiler" panose="020B0706040902060204" pitchFamily="34" charset="0"/>
                <a:cs typeface="Arial" panose="020B0604020202020204" pitchFamily="34" charset="0"/>
              </a:rPr>
              <a:t>Anggota Kelompok</a:t>
            </a:r>
          </a:p>
        </p:txBody>
      </p:sp>
      <p:sp>
        <p:nvSpPr>
          <p:cNvPr id="2" name="Content Placeholder 1"/>
          <p:cNvSpPr>
            <a:spLocks noGrp="1"/>
          </p:cNvSpPr>
          <p:nvPr>
            <p:ph sz="quarter" idx="13"/>
          </p:nvPr>
        </p:nvSpPr>
        <p:spPr>
          <a:xfrm>
            <a:off x="621804" y="1700808"/>
            <a:ext cx="10392000" cy="3311189"/>
          </a:xfrm>
        </p:spPr>
        <p:txBody>
          <a:bodyPr>
            <a:normAutofit lnSpcReduction="10000"/>
          </a:bodyPr>
          <a:lstStyle/>
          <a:p>
            <a:pPr marL="457200" indent="-457200">
              <a:buClr>
                <a:schemeClr val="bg1"/>
              </a:buClr>
              <a:buFont typeface="+mj-lt"/>
              <a:buAutoNum type="arabicPeriod"/>
            </a:pPr>
            <a:r>
              <a:rPr lang="id-ID" dirty="0">
                <a:solidFill>
                  <a:schemeClr val="bg1"/>
                </a:solidFill>
                <a:latin typeface="Arial Rounded MT Bold" panose="020F0704030504030204" pitchFamily="34" charset="0"/>
              </a:rPr>
              <a:t>Achmad Amar Ramadhan 	[14.11.0074]</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Nurul  Khusnah 		</a:t>
            </a:r>
            <a:r>
              <a:rPr lang="id-ID" dirty="0" smtClean="0">
                <a:solidFill>
                  <a:schemeClr val="bg1"/>
                </a:solidFill>
                <a:latin typeface="Arial Rounded MT Bold" panose="020F0704030504030204" pitchFamily="34" charset="0"/>
              </a:rPr>
              <a:t>[</a:t>
            </a:r>
            <a:r>
              <a:rPr lang="id-ID" dirty="0">
                <a:solidFill>
                  <a:schemeClr val="bg1"/>
                </a:solidFill>
                <a:latin typeface="Arial Rounded MT Bold" panose="020F0704030504030204" pitchFamily="34" charset="0"/>
              </a:rPr>
              <a:t>14.11.0075]</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Ahmad Wildan Sumbogo 	[14.11.0076]</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Asqi Maulana Hidayat 	</a:t>
            </a:r>
            <a:r>
              <a:rPr lang="id-ID" dirty="0" smtClean="0">
                <a:solidFill>
                  <a:schemeClr val="bg1"/>
                </a:solidFill>
                <a:latin typeface="Arial Rounded MT Bold" panose="020F0704030504030204" pitchFamily="34" charset="0"/>
              </a:rPr>
              <a:t>	[</a:t>
            </a:r>
            <a:r>
              <a:rPr lang="id-ID" dirty="0">
                <a:solidFill>
                  <a:schemeClr val="bg1"/>
                </a:solidFill>
                <a:latin typeface="Arial Rounded MT Bold" panose="020F0704030504030204" pitchFamily="34" charset="0"/>
              </a:rPr>
              <a:t>14.11.0077]</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Mafrikha Nur Afitasari 	[14.11.0078]</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Dina Septiana 		</a:t>
            </a:r>
            <a:r>
              <a:rPr lang="id-ID" dirty="0" smtClean="0">
                <a:solidFill>
                  <a:schemeClr val="bg1"/>
                </a:solidFill>
                <a:latin typeface="Arial Rounded MT Bold" panose="020F0704030504030204" pitchFamily="34" charset="0"/>
              </a:rPr>
              <a:t>	[</a:t>
            </a:r>
            <a:r>
              <a:rPr lang="id-ID" dirty="0">
                <a:solidFill>
                  <a:schemeClr val="bg1"/>
                </a:solidFill>
                <a:latin typeface="Arial Rounded MT Bold" panose="020F0704030504030204" pitchFamily="34" charset="0"/>
              </a:rPr>
              <a:t>14.11.0084]</a:t>
            </a:r>
          </a:p>
          <a:p>
            <a:pPr marL="457200" indent="-457200">
              <a:buClr>
                <a:schemeClr val="bg1"/>
              </a:buClr>
              <a:buFont typeface="+mj-lt"/>
              <a:buAutoNum type="arabicPeriod"/>
            </a:pPr>
            <a:r>
              <a:rPr lang="id-ID" dirty="0">
                <a:solidFill>
                  <a:schemeClr val="bg1"/>
                </a:solidFill>
                <a:latin typeface="Arial Rounded MT Bold" panose="020F0704030504030204" pitchFamily="34" charset="0"/>
              </a:rPr>
              <a:t>Faishal Hanif 		</a:t>
            </a:r>
            <a:r>
              <a:rPr lang="id-ID" dirty="0" smtClean="0">
                <a:solidFill>
                  <a:schemeClr val="bg1"/>
                </a:solidFill>
                <a:latin typeface="Arial Rounded MT Bold" panose="020F0704030504030204" pitchFamily="34" charset="0"/>
              </a:rPr>
              <a:t>	[</a:t>
            </a:r>
            <a:r>
              <a:rPr lang="id-ID" dirty="0">
                <a:solidFill>
                  <a:schemeClr val="bg1"/>
                </a:solidFill>
                <a:latin typeface="Arial Rounded MT Bold" panose="020F0704030504030204" pitchFamily="34" charset="0"/>
              </a:rPr>
              <a:t>14.11.0197]</a:t>
            </a:r>
          </a:p>
        </p:txBody>
      </p:sp>
    </p:spTree>
    <p:extLst>
      <p:ext uri="{BB962C8B-B14F-4D97-AF65-F5344CB8AC3E}">
        <p14:creationId xmlns:p14="http://schemas.microsoft.com/office/powerpoint/2010/main" val="16907065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294FD4F-05D2-46E3-895E-3180FC7CC504}"/>
              </a:ext>
            </a:extLst>
          </p:cNvPr>
          <p:cNvSpPr>
            <a:spLocks noGrp="1"/>
          </p:cNvSpPr>
          <p:nvPr>
            <p:ph sz="quarter" idx="13"/>
          </p:nvPr>
        </p:nvSpPr>
        <p:spPr>
          <a:xfrm>
            <a:off x="1341884" y="332656"/>
            <a:ext cx="8616380" cy="501508"/>
          </a:xfr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0" indent="0" algn="ctr">
              <a:buNone/>
            </a:pPr>
            <a:r>
              <a:rPr lang="id-ID" sz="2800" cap="none" dirty="0" smtClean="0">
                <a:latin typeface="Times New Roman" panose="02020603050405020304" pitchFamily="18" charset="0"/>
                <a:cs typeface="Times New Roman" panose="02020603050405020304" pitchFamily="18" charset="0"/>
              </a:rPr>
              <a:t>Perbandingan Antara KNN Non LSI Dan KNN LSI </a:t>
            </a:r>
            <a:endParaRPr lang="id-ID" sz="2800"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1332C57D-A342-4F71-807F-CA6E8A044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495" y="980728"/>
            <a:ext cx="7825158" cy="4320480"/>
          </a:xfrm>
          <a:prstGeom prst="rect">
            <a:avLst/>
          </a:prstGeom>
        </p:spPr>
      </p:pic>
    </p:spTree>
    <p:extLst>
      <p:ext uri="{BB962C8B-B14F-4D97-AF65-F5344CB8AC3E}">
        <p14:creationId xmlns:p14="http://schemas.microsoft.com/office/powerpoint/2010/main" val="141149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6830E9B-9AED-4167-AE2C-3D936F42D446}"/>
              </a:ext>
            </a:extLst>
          </p:cNvPr>
          <p:cNvSpPr>
            <a:spLocks noGrp="1"/>
          </p:cNvSpPr>
          <p:nvPr>
            <p:ph type="title"/>
          </p:nvPr>
        </p:nvSpPr>
        <p:spPr>
          <a:xfrm>
            <a:off x="3249235" y="332656"/>
            <a:ext cx="5264774" cy="654967"/>
          </a:xfr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a:normAutofit/>
          </a:bodyPr>
          <a:lstStyle/>
          <a:p>
            <a:pPr algn="ctr"/>
            <a:r>
              <a:rPr lang="id-ID" sz="4000" b="1" dirty="0">
                <a:latin typeface="Times New Roman" panose="02020603050405020304" pitchFamily="18" charset="0"/>
                <a:cs typeface="Times New Roman" panose="02020603050405020304" pitchFamily="18" charset="0"/>
              </a:rPr>
              <a:t>KESIMPULAN </a:t>
            </a:r>
            <a:endParaRPr lang="id-ID" sz="40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14CF9C6C-2799-4126-B919-6493E594B2DB}"/>
              </a:ext>
            </a:extLst>
          </p:cNvPr>
          <p:cNvSpPr>
            <a:spLocks noGrp="1"/>
          </p:cNvSpPr>
          <p:nvPr>
            <p:ph sz="quarter" idx="13"/>
          </p:nvPr>
        </p:nvSpPr>
        <p:spPr>
          <a:xfrm>
            <a:off x="685622" y="1412777"/>
            <a:ext cx="10392000" cy="2736304"/>
          </a:xfr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Berdasarkan hasil dan pembahasan sebagaimana pada bab 5 maka dapat ditarik beberapa kesimpulan : klasifikasi dokumen berbahasa indonesia dengan menggunakan KNN LSI lebih baik dari KNN non LSI, namun demikian kinerja hasil terbaik ditunjukkan pada KNN LSI non </a:t>
            </a:r>
            <a:r>
              <a:rPr lang="id-ID" i="1" cap="none" dirty="0" smtClean="0">
                <a:latin typeface="Times New Roman" panose="02020603050405020304" pitchFamily="18" charset="0"/>
                <a:cs typeface="Times New Roman" panose="02020603050405020304" pitchFamily="18" charset="0"/>
              </a:rPr>
              <a:t>stemming </a:t>
            </a:r>
            <a:r>
              <a:rPr lang="id-ID" cap="none" dirty="0" smtClean="0">
                <a:latin typeface="Times New Roman" panose="02020603050405020304" pitchFamily="18" charset="0"/>
                <a:cs typeface="Times New Roman" panose="02020603050405020304" pitchFamily="18" charset="0"/>
              </a:rPr>
              <a:t>pada </a:t>
            </a:r>
            <a:r>
              <a:rPr lang="id-ID" i="1" cap="none" dirty="0" smtClean="0">
                <a:latin typeface="Times New Roman" panose="02020603050405020304" pitchFamily="18" charset="0"/>
                <a:cs typeface="Times New Roman" panose="02020603050405020304" pitchFamily="18" charset="0"/>
              </a:rPr>
              <a:t>threshould </a:t>
            </a:r>
            <a:r>
              <a:rPr lang="id-ID" cap="none" dirty="0" smtClean="0">
                <a:latin typeface="Times New Roman" panose="02020603050405020304" pitchFamily="18" charset="0"/>
                <a:cs typeface="Times New Roman" panose="02020603050405020304" pitchFamily="18" charset="0"/>
              </a:rPr>
              <a:t>2 sedangkan kinerja terbaik dari sisi waktu dicapai ketika </a:t>
            </a:r>
            <a:r>
              <a:rPr lang="id-ID" i="1" cap="none" dirty="0" smtClean="0">
                <a:latin typeface="Times New Roman" panose="02020603050405020304" pitchFamily="18" charset="0"/>
                <a:cs typeface="Times New Roman" panose="02020603050405020304" pitchFamily="18" charset="0"/>
              </a:rPr>
              <a:t>sistem </a:t>
            </a:r>
            <a:r>
              <a:rPr lang="id-ID" cap="none" dirty="0" smtClean="0">
                <a:latin typeface="Times New Roman" panose="02020603050405020304" pitchFamily="18" charset="0"/>
                <a:cs typeface="Times New Roman" panose="02020603050405020304" pitchFamily="18" charset="0"/>
              </a:rPr>
              <a:t>menggunakan KNN LSI dengan </a:t>
            </a:r>
            <a:r>
              <a:rPr lang="id-ID" i="1" cap="none" dirty="0" smtClean="0">
                <a:latin typeface="Times New Roman" panose="02020603050405020304" pitchFamily="18" charset="0"/>
                <a:cs typeface="Times New Roman" panose="02020603050405020304" pitchFamily="18" charset="0"/>
              </a:rPr>
              <a:t>stemming </a:t>
            </a:r>
            <a:r>
              <a:rPr lang="id-ID" cap="none" dirty="0" smtClean="0">
                <a:latin typeface="Times New Roman" panose="02020603050405020304" pitchFamily="18" charset="0"/>
                <a:cs typeface="Times New Roman" panose="02020603050405020304" pitchFamily="18" charset="0"/>
              </a:rPr>
              <a:t>pada </a:t>
            </a:r>
            <a:r>
              <a:rPr lang="id-ID" i="1" cap="none" dirty="0" smtClean="0">
                <a:latin typeface="Times New Roman" panose="02020603050405020304" pitchFamily="18" charset="0"/>
                <a:cs typeface="Times New Roman" panose="02020603050405020304" pitchFamily="18" charset="0"/>
              </a:rPr>
              <a:t>threshould </a:t>
            </a:r>
            <a:r>
              <a:rPr lang="id-ID" cap="none" dirty="0" smtClean="0">
                <a:latin typeface="Times New Roman" panose="02020603050405020304" pitchFamily="18" charset="0"/>
                <a:cs typeface="Times New Roman" panose="02020603050405020304" pitchFamily="18" charset="0"/>
              </a:rPr>
              <a:t>5. </a:t>
            </a:r>
            <a:endParaRPr lang="id-ID"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38816C9-3BA6-482C-8189-2659D5CAC028}"/>
              </a:ext>
            </a:extLst>
          </p:cNvPr>
          <p:cNvSpPr>
            <a:spLocks noGrp="1"/>
          </p:cNvSpPr>
          <p:nvPr>
            <p:ph type="title"/>
          </p:nvPr>
        </p:nvSpPr>
        <p:spPr>
          <a:xfrm>
            <a:off x="685622" y="332656"/>
            <a:ext cx="10394174" cy="936104"/>
          </a:xfrm>
        </p:spPr>
        <p:txBody>
          <a:bodyPr>
            <a:normAutofit/>
          </a:bodyPr>
          <a:lstStyle/>
          <a:p>
            <a:pPr algn="ctr">
              <a:lnSpc>
                <a:spcPct val="150000"/>
              </a:lnSpc>
            </a:pPr>
            <a:r>
              <a:rPr lang="id-ID" sz="3600" dirty="0">
                <a:latin typeface="Times New Roman" panose="02020603050405020304" pitchFamily="18" charset="0"/>
                <a:cs typeface="Times New Roman" panose="02020603050405020304" pitchFamily="18" charset="0"/>
              </a:rPr>
              <a:t>Daftar Pustaka</a:t>
            </a:r>
          </a:p>
        </p:txBody>
      </p:sp>
      <p:sp>
        <p:nvSpPr>
          <p:cNvPr id="2" name="Content Placeholder 1">
            <a:extLst>
              <a:ext uri="{FF2B5EF4-FFF2-40B4-BE49-F238E27FC236}">
                <a16:creationId xmlns="" xmlns:a16="http://schemas.microsoft.com/office/drawing/2014/main" id="{F8815105-FCA4-4F24-83FA-B3925CB2039E}"/>
              </a:ext>
            </a:extLst>
          </p:cNvPr>
          <p:cNvSpPr>
            <a:spLocks noGrp="1"/>
          </p:cNvSpPr>
          <p:nvPr>
            <p:ph sz="quarter" idx="13"/>
          </p:nvPr>
        </p:nvSpPr>
        <p:spPr>
          <a:xfrm>
            <a:off x="685622" y="1556792"/>
            <a:ext cx="10392000" cy="1941668"/>
          </a:xfrm>
        </p:spPr>
        <p:txBody>
          <a:bodyPr/>
          <a:lstStyle/>
          <a:p>
            <a:pPr marL="0" indent="0" algn="just">
              <a:lnSpc>
                <a:spcPct val="150000"/>
              </a:lnSpc>
              <a:buNone/>
            </a:pPr>
            <a:r>
              <a:rPr lang="id-ID" b="1" dirty="0">
                <a:latin typeface="Times New Roman" panose="02020603050405020304" pitchFamily="18" charset="0"/>
                <a:cs typeface="Times New Roman" panose="02020603050405020304" pitchFamily="18" charset="0"/>
              </a:rPr>
              <a:t>Achmad Ridok. Indriati. 2015. </a:t>
            </a:r>
            <a:r>
              <a:rPr lang="id-ID" dirty="0">
                <a:latin typeface="Times New Roman" panose="02020603050405020304" pitchFamily="18" charset="0"/>
                <a:cs typeface="Times New Roman" panose="02020603050405020304" pitchFamily="18" charset="0"/>
              </a:rPr>
              <a:t> </a:t>
            </a:r>
            <a:r>
              <a:rPr lang="id-ID" b="1" dirty="0">
                <a:latin typeface="Times New Roman" panose="02020603050405020304" pitchFamily="18" charset="0"/>
                <a:cs typeface="Times New Roman" panose="02020603050405020304" pitchFamily="18" charset="0"/>
              </a:rPr>
              <a:t>PENGKLASIFIKASIAN DOKUMEN BERBAHASA INDONESIA DENGAN PENGINDEKSAN BERBASIS LSI . </a:t>
            </a:r>
            <a:r>
              <a:rPr lang="id-ID" dirty="0">
                <a:latin typeface="Times New Roman" panose="02020603050405020304" pitchFamily="18" charset="0"/>
                <a:cs typeface="Times New Roman" panose="02020603050405020304" pitchFamily="18" charset="0"/>
              </a:rPr>
              <a:t> </a:t>
            </a:r>
            <a:r>
              <a:rPr lang="id-ID" b="1" i="1" dirty="0">
                <a:latin typeface="Times New Roman" panose="02020603050405020304" pitchFamily="18" charset="0"/>
                <a:cs typeface="Times New Roman" panose="02020603050405020304" pitchFamily="18" charset="0"/>
              </a:rPr>
              <a:t>Jurnal Teknologi Informasi dan Ilmu Komputer (JTIIK) </a:t>
            </a:r>
            <a:r>
              <a:rPr lang="id-ID" i="1" dirty="0">
                <a:latin typeface="Times New Roman" panose="02020603050405020304" pitchFamily="18" charset="0"/>
                <a:cs typeface="Times New Roman" panose="02020603050405020304" pitchFamily="18" charset="0"/>
              </a:rPr>
              <a:t>Vol. 2, No. 2, Oktober 2015, hlm. 87-95.</a:t>
            </a:r>
          </a:p>
        </p:txBody>
      </p:sp>
    </p:spTree>
    <p:extLst>
      <p:ext uri="{BB962C8B-B14F-4D97-AF65-F5344CB8AC3E}">
        <p14:creationId xmlns:p14="http://schemas.microsoft.com/office/powerpoint/2010/main" val="3078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01" y="620688"/>
            <a:ext cx="10394174" cy="720080"/>
          </a:xfrm>
        </p:spPr>
        <p:txBody>
          <a:bodyPr>
            <a:normAutofit fontScale="90000"/>
          </a:bodyPr>
          <a:lstStyle/>
          <a:p>
            <a:pPr algn="ctr"/>
            <a:r>
              <a:rPr lang="en-US" dirty="0">
                <a:latin typeface="Adobe Fangsong Std R" panose="02020400000000000000" pitchFamily="18" charset="-128"/>
                <a:ea typeface="Adobe Fangsong Std R" panose="02020400000000000000" pitchFamily="18" charset="-128"/>
                <a:cs typeface="Arial" panose="020B0604020202020204" pitchFamily="34" charset="0"/>
              </a:rPr>
              <a:t>Overview</a:t>
            </a:r>
          </a:p>
        </p:txBody>
      </p:sp>
      <p:sp>
        <p:nvSpPr>
          <p:cNvPr id="3" name="Content Placeholder 2"/>
          <p:cNvSpPr>
            <a:spLocks noGrp="1"/>
          </p:cNvSpPr>
          <p:nvPr>
            <p:ph sz="quarter" idx="13"/>
          </p:nvPr>
        </p:nvSpPr>
        <p:spPr>
          <a:xfrm>
            <a:off x="1053852" y="1700808"/>
            <a:ext cx="9649072" cy="2088232"/>
          </a:xfrm>
        </p:spPr>
        <p:txBody>
          <a:bodyPr>
            <a:normAutofit/>
          </a:bodyPr>
          <a:lstStyle/>
          <a:p>
            <a:pPr marL="0" indent="0" algn="ctr">
              <a:lnSpc>
                <a:spcPct val="150000"/>
              </a:lnSpc>
              <a:buNone/>
            </a:pPr>
            <a:r>
              <a:rPr lang="id-ID" sz="3600" cap="none" dirty="0">
                <a:latin typeface="Times New Roman" panose="02020603050405020304" pitchFamily="18" charset="0"/>
                <a:cs typeface="Times New Roman" panose="02020603050405020304" pitchFamily="18" charset="0"/>
              </a:rPr>
              <a:t> Konsep Dan Prinsip Serta Algoritma </a:t>
            </a:r>
            <a:r>
              <a:rPr lang="id-ID" sz="3600" cap="none" dirty="0" smtClean="0">
                <a:latin typeface="Times New Roman" panose="02020603050405020304" pitchFamily="18" charset="0"/>
                <a:cs typeface="Times New Roman" panose="02020603050405020304" pitchFamily="18" charset="0"/>
              </a:rPr>
              <a:t>Dalam</a:t>
            </a:r>
          </a:p>
          <a:p>
            <a:pPr marL="0" indent="0" algn="ctr">
              <a:lnSpc>
                <a:spcPct val="150000"/>
              </a:lnSpc>
              <a:buNone/>
            </a:pPr>
            <a:r>
              <a:rPr lang="id-ID" sz="3600" cap="none" dirty="0" smtClean="0">
                <a:latin typeface="Times New Roman" panose="02020603050405020304" pitchFamily="18" charset="0"/>
                <a:cs typeface="Times New Roman" panose="02020603050405020304" pitchFamily="18" charset="0"/>
              </a:rPr>
              <a:t>Model </a:t>
            </a:r>
            <a:r>
              <a:rPr lang="id-ID" sz="3600" cap="none" dirty="0">
                <a:latin typeface="Times New Roman" panose="02020603050405020304" pitchFamily="18" charset="0"/>
                <a:cs typeface="Times New Roman" panose="02020603050405020304" pitchFamily="18" charset="0"/>
              </a:rPr>
              <a:t>Latent Semantic </a:t>
            </a:r>
            <a:r>
              <a:rPr lang="id-ID" sz="3600" cap="none" dirty="0" smtClean="0">
                <a:latin typeface="Times New Roman" panose="02020603050405020304" pitchFamily="18" charset="0"/>
                <a:cs typeface="Times New Roman" panose="02020603050405020304" pitchFamily="18" charset="0"/>
              </a:rPr>
              <a:t>Indexing</a:t>
            </a:r>
            <a:endParaRPr lang="id-ID"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2901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A91614F-BA17-4D25-B045-AE34900BB84D}"/>
              </a:ext>
            </a:extLst>
          </p:cNvPr>
          <p:cNvSpPr>
            <a:spLocks noGrp="1"/>
          </p:cNvSpPr>
          <p:nvPr>
            <p:ph type="ctrTitle"/>
          </p:nvPr>
        </p:nvSpPr>
        <p:spPr>
          <a:xfrm>
            <a:off x="909836" y="548680"/>
            <a:ext cx="9144000" cy="1656184"/>
          </a:xfrm>
        </p:spPr>
        <p:txBody>
          <a:bodyPr>
            <a:noAutofit/>
          </a:bodyPr>
          <a:lstStyle/>
          <a:p>
            <a:pPr algn="ctr"/>
            <a:r>
              <a:rPr lang="id-ID" sz="3600" dirty="0">
                <a:latin typeface="Times New Roman" panose="02020603050405020304" pitchFamily="18" charset="0"/>
                <a:ea typeface="Tahoma" panose="020B0604030504040204" pitchFamily="34" charset="0"/>
                <a:cs typeface="Times New Roman" panose="02020603050405020304" pitchFamily="18" charset="0"/>
              </a:rPr>
              <a:t/>
            </a:r>
            <a:br>
              <a:rPr lang="id-ID" sz="3600" dirty="0">
                <a:latin typeface="Times New Roman" panose="02020603050405020304" pitchFamily="18" charset="0"/>
                <a:ea typeface="Tahoma" panose="020B0604030504040204" pitchFamily="34" charset="0"/>
                <a:cs typeface="Times New Roman" panose="02020603050405020304" pitchFamily="18" charset="0"/>
              </a:rPr>
            </a:br>
            <a:r>
              <a:rPr lang="id-ID" sz="3600" b="1" dirty="0" smtClean="0">
                <a:latin typeface="Times New Roman" panose="02020603050405020304" pitchFamily="18" charset="0"/>
                <a:ea typeface="Tahoma" panose="020B0604030504040204" pitchFamily="34" charset="0"/>
                <a:cs typeface="Times New Roman" panose="02020603050405020304" pitchFamily="18" charset="0"/>
              </a:rPr>
              <a:t>PENGKLASIFIKASIAN DOKUMEN </a:t>
            </a:r>
            <a:r>
              <a:rPr lang="id-ID" sz="3600" b="1" dirty="0">
                <a:latin typeface="Times New Roman" panose="02020603050405020304" pitchFamily="18" charset="0"/>
                <a:ea typeface="Tahoma" panose="020B0604030504040204" pitchFamily="34" charset="0"/>
                <a:cs typeface="Times New Roman" panose="02020603050405020304" pitchFamily="18" charset="0"/>
              </a:rPr>
              <a:t>BERBAHASA INDONESIA DENGAN PENGINDEKSAN BERBASIS LSI </a:t>
            </a:r>
            <a:endParaRPr lang="id-ID" sz="3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ubtitle 1">
            <a:extLst>
              <a:ext uri="{FF2B5EF4-FFF2-40B4-BE49-F238E27FC236}">
                <a16:creationId xmlns="" xmlns:a16="http://schemas.microsoft.com/office/drawing/2014/main" id="{D4881FD9-D864-46CF-8C24-BC32388C16CD}"/>
              </a:ext>
            </a:extLst>
          </p:cNvPr>
          <p:cNvSpPr>
            <a:spLocks noGrp="1"/>
          </p:cNvSpPr>
          <p:nvPr>
            <p:ph type="subTitle" idx="1"/>
          </p:nvPr>
        </p:nvSpPr>
        <p:spPr>
          <a:xfrm>
            <a:off x="903693" y="2636912"/>
            <a:ext cx="9143999" cy="1800200"/>
          </a:xfrm>
        </p:spPr>
        <p:txBody>
          <a:bodyPr>
            <a:noAutofit/>
          </a:bodyPr>
          <a:lstStyle/>
          <a:p>
            <a:pPr algn="ctr"/>
            <a:r>
              <a:rPr lang="id-ID" sz="2000" b="1" dirty="0" smtClean="0">
                <a:solidFill>
                  <a:schemeClr val="tx1"/>
                </a:solidFill>
                <a:latin typeface="Times New Roman" panose="02020603050405020304" pitchFamily="18" charset="0"/>
                <a:cs typeface="Times New Roman" panose="02020603050405020304" pitchFamily="18" charset="0"/>
              </a:rPr>
              <a:t>Achmad </a:t>
            </a:r>
            <a:r>
              <a:rPr lang="id-ID" sz="2000" b="1" dirty="0">
                <a:solidFill>
                  <a:schemeClr val="tx1"/>
                </a:solidFill>
                <a:latin typeface="Times New Roman" panose="02020603050405020304" pitchFamily="18" charset="0"/>
                <a:cs typeface="Times New Roman" panose="02020603050405020304" pitchFamily="18" charset="0"/>
              </a:rPr>
              <a:t>Ridok, Indriati </a:t>
            </a:r>
          </a:p>
          <a:p>
            <a:pPr algn="ctr"/>
            <a:endParaRPr lang="id-ID" sz="2000" dirty="0">
              <a:solidFill>
                <a:schemeClr val="tx1"/>
              </a:solidFill>
              <a:latin typeface="Times New Roman" panose="02020603050405020304" pitchFamily="18" charset="0"/>
              <a:cs typeface="Times New Roman" panose="02020603050405020304" pitchFamily="18" charset="0"/>
            </a:endParaRPr>
          </a:p>
          <a:p>
            <a:pPr algn="ctr"/>
            <a:r>
              <a:rPr lang="id-ID" sz="2000" dirty="0">
                <a:solidFill>
                  <a:schemeClr val="tx1"/>
                </a:solidFill>
                <a:latin typeface="Times New Roman" panose="02020603050405020304" pitchFamily="18" charset="0"/>
                <a:cs typeface="Times New Roman" panose="02020603050405020304" pitchFamily="18" charset="0"/>
              </a:rPr>
              <a:t> </a:t>
            </a:r>
            <a:r>
              <a:rPr lang="id-ID" sz="2000" b="1" dirty="0">
                <a:solidFill>
                  <a:schemeClr val="tx1"/>
                </a:solidFill>
                <a:latin typeface="Times New Roman" panose="02020603050405020304" pitchFamily="18" charset="0"/>
                <a:cs typeface="Times New Roman" panose="02020603050405020304" pitchFamily="18" charset="0"/>
              </a:rPr>
              <a:t>Jurnal Teknologi Informasi dan Ilmu Komputer (JTIIK) </a:t>
            </a:r>
            <a:r>
              <a:rPr lang="id-ID" sz="2000" dirty="0">
                <a:solidFill>
                  <a:schemeClr val="tx1"/>
                </a:solidFill>
                <a:latin typeface="Times New Roman" panose="02020603050405020304" pitchFamily="18" charset="0"/>
                <a:cs typeface="Times New Roman" panose="02020603050405020304" pitchFamily="18" charset="0"/>
              </a:rPr>
              <a:t>Vol. 2, No. 2, Oktober 2015, hlm. 87-95 </a:t>
            </a:r>
          </a:p>
        </p:txBody>
      </p:sp>
    </p:spTree>
    <p:extLst>
      <p:ext uri="{BB962C8B-B14F-4D97-AF65-F5344CB8AC3E}">
        <p14:creationId xmlns:p14="http://schemas.microsoft.com/office/powerpoint/2010/main" val="75767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DA2C205-FF19-4BC3-8394-6225E5A3BD00}"/>
              </a:ext>
            </a:extLst>
          </p:cNvPr>
          <p:cNvSpPr>
            <a:spLocks noGrp="1"/>
          </p:cNvSpPr>
          <p:nvPr>
            <p:ph type="title"/>
          </p:nvPr>
        </p:nvSpPr>
        <p:spPr>
          <a:xfrm>
            <a:off x="685622" y="260648"/>
            <a:ext cx="10394174" cy="870991"/>
          </a:xfrm>
        </p:spPr>
        <p:style>
          <a:lnRef idx="2">
            <a:schemeClr val="accent1"/>
          </a:lnRef>
          <a:fillRef idx="1">
            <a:schemeClr val="lt1"/>
          </a:fillRef>
          <a:effectRef idx="0">
            <a:schemeClr val="accent1"/>
          </a:effectRef>
          <a:fontRef idx="minor">
            <a:schemeClr val="dk1"/>
          </a:fontRef>
        </p:style>
        <p:txBody>
          <a:bodyPr>
            <a:normAutofit/>
          </a:bodyPr>
          <a:lstStyle/>
          <a:p>
            <a:pPr algn="ctr"/>
            <a:r>
              <a:rPr lang="id-ID" sz="4400" dirty="0">
                <a:latin typeface="Times New Roman" panose="02020603050405020304" pitchFamily="18" charset="0"/>
                <a:cs typeface="Times New Roman" panose="02020603050405020304" pitchFamily="18" charset="0"/>
              </a:rPr>
              <a:t>General Idea</a:t>
            </a:r>
          </a:p>
        </p:txBody>
      </p:sp>
      <p:sp>
        <p:nvSpPr>
          <p:cNvPr id="2" name="Content Placeholder 1">
            <a:extLst>
              <a:ext uri="{FF2B5EF4-FFF2-40B4-BE49-F238E27FC236}">
                <a16:creationId xmlns="" xmlns:a16="http://schemas.microsoft.com/office/drawing/2014/main" id="{EF443FC7-CC1C-490A-9820-EE2F49350B2C}"/>
              </a:ext>
            </a:extLst>
          </p:cNvPr>
          <p:cNvSpPr>
            <a:spLocks noGrp="1"/>
          </p:cNvSpPr>
          <p:nvPr>
            <p:ph sz="quarter" idx="13"/>
          </p:nvPr>
        </p:nvSpPr>
        <p:spPr>
          <a:xfrm>
            <a:off x="687796" y="1412776"/>
            <a:ext cx="10392000" cy="242589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Pada penelitian ini pendekatan berbasis LSI (</a:t>
            </a:r>
            <a:r>
              <a:rPr lang="id-ID" i="1" cap="none" dirty="0" smtClean="0">
                <a:latin typeface="Times New Roman" panose="02020603050405020304" pitchFamily="18" charset="0"/>
                <a:cs typeface="Times New Roman" panose="02020603050405020304" pitchFamily="18" charset="0"/>
              </a:rPr>
              <a:t>latent semantic indexing) </a:t>
            </a:r>
            <a:r>
              <a:rPr lang="id-ID" cap="none" dirty="0" smtClean="0">
                <a:latin typeface="Times New Roman" panose="02020603050405020304" pitchFamily="18" charset="0"/>
                <a:cs typeface="Times New Roman" panose="02020603050405020304" pitchFamily="18" charset="0"/>
              </a:rPr>
              <a:t>digunakan pada KNN untuk mengklasifikasi dokumen berbahasa indonesia.  Metode klasifikasi yang akan dicobakan adalah metode KNN pada berbagai variasi k dan mempertimbangkan nilai ambang frekuensi masing-masing </a:t>
            </a:r>
            <a:r>
              <a:rPr lang="id-ID" i="1" cap="none" dirty="0" smtClean="0">
                <a:latin typeface="Times New Roman" panose="02020603050405020304" pitchFamily="18" charset="0"/>
                <a:cs typeface="Times New Roman" panose="02020603050405020304" pitchFamily="18" charset="0"/>
              </a:rPr>
              <a:t>term. </a:t>
            </a:r>
            <a:endParaRPr lang="id-ID"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06106B9-22AE-4113-9CE4-C4C47E0381BF}"/>
              </a:ext>
            </a:extLst>
          </p:cNvPr>
          <p:cNvSpPr>
            <a:spLocks noGrp="1"/>
          </p:cNvSpPr>
          <p:nvPr>
            <p:ph type="title"/>
          </p:nvPr>
        </p:nvSpPr>
        <p:spPr>
          <a:xfrm>
            <a:off x="683448" y="332656"/>
            <a:ext cx="10394174" cy="654967"/>
          </a:xfrm>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oAutofit/>
          </a:bodyPr>
          <a:lstStyle/>
          <a:p>
            <a:pPr algn="ctr"/>
            <a:r>
              <a:rPr lang="id-ID" sz="4000" b="1" dirty="0">
                <a:latin typeface="Times New Roman" panose="02020603050405020304" pitchFamily="18" charset="0"/>
                <a:cs typeface="Times New Roman" panose="02020603050405020304" pitchFamily="18" charset="0"/>
              </a:rPr>
              <a:t>Latent Semantic Indexing (LSI) </a:t>
            </a:r>
            <a:endParaRPr lang="id-ID" sz="40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E79B4251-A833-44A2-AC73-C189E5290234}"/>
              </a:ext>
            </a:extLst>
          </p:cNvPr>
          <p:cNvSpPr>
            <a:spLocks noGrp="1"/>
          </p:cNvSpPr>
          <p:nvPr>
            <p:ph sz="quarter" idx="13"/>
          </p:nvPr>
        </p:nvSpPr>
        <p:spPr>
          <a:xfrm>
            <a:off x="685622" y="1268760"/>
            <a:ext cx="10392000" cy="3311189"/>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LSI adalah metode yang digunakan untuk mencari hubungan kata yang mempunyai makna atau semantik tersembunyi. Semantik tersembunyi ini dapat digunakan untuk mencari relasi antar kata berdasarkan makna. Dengan demikian LSI sangat bagus digunakan dalam hal sinonim, namun gagal untuk polisemi (bassil and semaan, 2012). Tujuan utama dari pengindekan LSI adalah untuk mengelompokkan </a:t>
            </a:r>
            <a:r>
              <a:rPr lang="id-ID" i="1" cap="none" dirty="0" smtClean="0">
                <a:latin typeface="Times New Roman" panose="02020603050405020304" pitchFamily="18" charset="0"/>
                <a:cs typeface="Times New Roman" panose="02020603050405020304" pitchFamily="18" charset="0"/>
              </a:rPr>
              <a:t>term</a:t>
            </a:r>
            <a:r>
              <a:rPr lang="id-ID" cap="none" dirty="0" smtClean="0">
                <a:latin typeface="Times New Roman" panose="02020603050405020304" pitchFamily="18" charset="0"/>
                <a:cs typeface="Times New Roman" panose="02020603050405020304" pitchFamily="18" charset="0"/>
              </a:rPr>
              <a:t>-</a:t>
            </a:r>
            <a:r>
              <a:rPr lang="id-ID" i="1" cap="none" dirty="0" smtClean="0">
                <a:latin typeface="Times New Roman" panose="02020603050405020304" pitchFamily="18" charset="0"/>
                <a:cs typeface="Times New Roman" panose="02020603050405020304" pitchFamily="18" charset="0"/>
              </a:rPr>
              <a:t>term </a:t>
            </a:r>
            <a:r>
              <a:rPr lang="id-ID" cap="none" dirty="0" smtClean="0">
                <a:latin typeface="Times New Roman" panose="02020603050405020304" pitchFamily="18" charset="0"/>
                <a:cs typeface="Times New Roman" panose="02020603050405020304" pitchFamily="18" charset="0"/>
              </a:rPr>
              <a:t>hasil ekstraksi dari dokumen latih dan dokumen uji berdasarkan kesamaan semantik antara </a:t>
            </a:r>
            <a:r>
              <a:rPr lang="id-ID" i="1" cap="none" dirty="0" smtClean="0">
                <a:latin typeface="Times New Roman" panose="02020603050405020304" pitchFamily="18" charset="0"/>
                <a:cs typeface="Times New Roman" panose="02020603050405020304" pitchFamily="18" charset="0"/>
              </a:rPr>
              <a:t>term</a:t>
            </a:r>
            <a:r>
              <a:rPr lang="id-ID" cap="none" dirty="0" smtClean="0">
                <a:latin typeface="Times New Roman" panose="02020603050405020304" pitchFamily="18" charset="0"/>
                <a:cs typeface="Times New Roman" panose="02020603050405020304" pitchFamily="18" charset="0"/>
              </a:rPr>
              <a:t>, sehingga </a:t>
            </a:r>
            <a:r>
              <a:rPr lang="id-ID" i="1" cap="none" dirty="0" smtClean="0">
                <a:latin typeface="Times New Roman" panose="02020603050405020304" pitchFamily="18" charset="0"/>
                <a:cs typeface="Times New Roman" panose="02020603050405020304" pitchFamily="18" charset="0"/>
              </a:rPr>
              <a:t>term</a:t>
            </a:r>
            <a:r>
              <a:rPr lang="id-ID" cap="none" dirty="0" smtClean="0">
                <a:latin typeface="Times New Roman" panose="02020603050405020304" pitchFamily="18" charset="0"/>
                <a:cs typeface="Times New Roman" panose="02020603050405020304" pitchFamily="18" charset="0"/>
              </a:rPr>
              <a:t>-</a:t>
            </a:r>
            <a:r>
              <a:rPr lang="id-ID" i="1" cap="none" dirty="0" smtClean="0">
                <a:latin typeface="Times New Roman" panose="02020603050405020304" pitchFamily="18" charset="0"/>
                <a:cs typeface="Times New Roman" panose="02020603050405020304" pitchFamily="18" charset="0"/>
              </a:rPr>
              <a:t>term </a:t>
            </a:r>
            <a:r>
              <a:rPr lang="id-ID" cap="none" dirty="0" smtClean="0">
                <a:latin typeface="Times New Roman" panose="02020603050405020304" pitchFamily="18" charset="0"/>
                <a:cs typeface="Times New Roman" panose="02020603050405020304" pitchFamily="18" charset="0"/>
              </a:rPr>
              <a:t>yang mempunyai kemiripan semantik dikumpulkan dalam satu kelompok. </a:t>
            </a:r>
            <a:endParaRPr lang="id-ID"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70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9FD3BE8-A5F2-4419-9A84-3B9B4B1FDB2E}"/>
              </a:ext>
            </a:extLst>
          </p:cNvPr>
          <p:cNvSpPr>
            <a:spLocks noGrp="1"/>
          </p:cNvSpPr>
          <p:nvPr>
            <p:ph type="title"/>
          </p:nvPr>
        </p:nvSpPr>
        <p:spPr>
          <a:xfrm>
            <a:off x="685623" y="685801"/>
            <a:ext cx="10394174" cy="654967"/>
          </a:xfrm>
        </p:spPr>
        <p:txBody>
          <a:bodyPr>
            <a:noAutofit/>
          </a:bodyPr>
          <a:lstStyle/>
          <a:p>
            <a:r>
              <a:rPr lang="id-ID" sz="2800" dirty="0" smtClean="0">
                <a:latin typeface="Times New Roman" panose="02020603050405020304" pitchFamily="18" charset="0"/>
                <a:cs typeface="Times New Roman" panose="02020603050405020304" pitchFamily="18" charset="0"/>
              </a:rPr>
              <a:t>Continue...</a:t>
            </a:r>
            <a:endParaRPr lang="id-ID" sz="28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3637EA8B-9EF2-477D-B745-D3170543742C}"/>
              </a:ext>
            </a:extLst>
          </p:cNvPr>
          <p:cNvSpPr>
            <a:spLocks noGrp="1"/>
          </p:cNvSpPr>
          <p:nvPr>
            <p:ph sz="quarter" idx="13"/>
          </p:nvPr>
        </p:nvSpPr>
        <p:spPr>
          <a:xfrm>
            <a:off x="719745" y="1268760"/>
            <a:ext cx="10392000" cy="2016225"/>
          </a:xfrm>
        </p:spPr>
        <p:txBody>
          <a:bodyPr>
            <a:normAutofit/>
          </a:bodyPr>
          <a:lstStyle/>
          <a:p>
            <a:pPr marL="0" indent="0" algn="just">
              <a:lnSpc>
                <a:spcPct val="150000"/>
              </a:lnSpc>
              <a:buNone/>
            </a:pPr>
            <a:r>
              <a:rPr lang="id-ID" sz="2000" cap="none" dirty="0" smtClean="0">
                <a:latin typeface="Times New Roman" panose="02020603050405020304" pitchFamily="18" charset="0"/>
                <a:cs typeface="Times New Roman" panose="02020603050405020304" pitchFamily="18" charset="0"/>
              </a:rPr>
              <a:t>LSI merupakan turunan dari teknik VSM yang dalam prosesnya memerlukan tiga tahap yang meliputi pembangunan </a:t>
            </a:r>
            <a:r>
              <a:rPr lang="id-ID" sz="2000" i="1" cap="none" dirty="0" smtClean="0">
                <a:latin typeface="Times New Roman" panose="02020603050405020304" pitchFamily="18" charset="0"/>
                <a:cs typeface="Times New Roman" panose="02020603050405020304" pitchFamily="18" charset="0"/>
              </a:rPr>
              <a:t>term document matrix </a:t>
            </a:r>
            <a:r>
              <a:rPr lang="id-ID" sz="2000" cap="none" dirty="0" smtClean="0">
                <a:latin typeface="Times New Roman" panose="02020603050405020304" pitchFamily="18" charset="0"/>
                <a:cs typeface="Times New Roman" panose="02020603050405020304" pitchFamily="18" charset="0"/>
              </a:rPr>
              <a:t>(TDM), pembobotan, dan hasil perangkingan dokumen yang relevan berdasarkan similaritas. LSI akan mereduksi dimensi TDM dari pembobotan matriks kata dan dokumen dengan menggunakan </a:t>
            </a:r>
            <a:r>
              <a:rPr lang="id-ID" sz="2000" i="1" cap="none" dirty="0" smtClean="0">
                <a:latin typeface="Times New Roman" panose="02020603050405020304" pitchFamily="18" charset="0"/>
                <a:cs typeface="Times New Roman" panose="02020603050405020304" pitchFamily="18" charset="0"/>
              </a:rPr>
              <a:t>singular value decomposition </a:t>
            </a:r>
            <a:r>
              <a:rPr lang="id-ID" sz="2000" cap="none" dirty="0" smtClean="0">
                <a:latin typeface="Times New Roman" panose="02020603050405020304" pitchFamily="18" charset="0"/>
                <a:cs typeface="Times New Roman" panose="02020603050405020304" pitchFamily="18" charset="0"/>
              </a:rPr>
              <a:t>(SVD) </a:t>
            </a:r>
            <a:endParaRPr lang="id-ID"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6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2371ABE-7BFD-4493-8839-72EBBDDA1333}"/>
              </a:ext>
            </a:extLst>
          </p:cNvPr>
          <p:cNvSpPr>
            <a:spLocks noGrp="1"/>
          </p:cNvSpPr>
          <p:nvPr>
            <p:ph type="title"/>
          </p:nvPr>
        </p:nvSpPr>
        <p:spPr>
          <a:xfrm>
            <a:off x="691874" y="260648"/>
            <a:ext cx="10394174" cy="1151965"/>
          </a:xfrm>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a:noAutofit/>
          </a:bodyPr>
          <a:lstStyle/>
          <a:p>
            <a:pPr algn="ctr"/>
            <a:r>
              <a:rPr lang="id-ID" sz="3600" b="1" dirty="0">
                <a:latin typeface="Times New Roman" panose="02020603050405020304" pitchFamily="18" charset="0"/>
                <a:cs typeface="Times New Roman" panose="02020603050405020304" pitchFamily="18" charset="0"/>
              </a:rPr>
              <a:t>Singular Value </a:t>
            </a:r>
            <a:r>
              <a:rPr lang="id-ID" sz="3600" b="1" dirty="0" smtClean="0">
                <a:latin typeface="Times New Roman" panose="02020603050405020304" pitchFamily="18" charset="0"/>
                <a:cs typeface="Times New Roman" panose="02020603050405020304" pitchFamily="18" charset="0"/>
              </a:rPr>
              <a:t>Decomposition</a:t>
            </a:r>
            <a:br>
              <a:rPr lang="id-ID" sz="3600" b="1" dirty="0" smtClean="0">
                <a:latin typeface="Times New Roman" panose="02020603050405020304" pitchFamily="18" charset="0"/>
                <a:cs typeface="Times New Roman" panose="02020603050405020304" pitchFamily="18" charset="0"/>
              </a:rPr>
            </a:br>
            <a:r>
              <a:rPr lang="id-ID" sz="3600" b="1" dirty="0" smtClean="0">
                <a:latin typeface="Times New Roman" panose="02020603050405020304" pitchFamily="18" charset="0"/>
                <a:cs typeface="Times New Roman" panose="02020603050405020304" pitchFamily="18" charset="0"/>
              </a:rPr>
              <a:t> </a:t>
            </a:r>
            <a:r>
              <a:rPr lang="id-ID" sz="3600" b="1" dirty="0">
                <a:latin typeface="Times New Roman" panose="02020603050405020304" pitchFamily="18" charset="0"/>
                <a:cs typeface="Times New Roman" panose="02020603050405020304" pitchFamily="18" charset="0"/>
              </a:rPr>
              <a:t>(SVD) </a:t>
            </a:r>
            <a:endParaRPr lang="id-ID"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 xmlns:a16="http://schemas.microsoft.com/office/drawing/2014/main" id="{3FB2EC3D-317F-40BC-AB9A-D6EBE26F4E99}"/>
              </a:ext>
            </a:extLst>
          </p:cNvPr>
          <p:cNvSpPr>
            <a:spLocks noGrp="1"/>
          </p:cNvSpPr>
          <p:nvPr>
            <p:ph sz="quarter" idx="13"/>
          </p:nvPr>
        </p:nvSpPr>
        <p:spPr>
          <a:xfrm>
            <a:off x="1160895" y="1772816"/>
            <a:ext cx="9456132" cy="1581628"/>
          </a:xfr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a:lnSpc>
                <a:spcPct val="150000"/>
              </a:lnSpc>
              <a:buNone/>
            </a:pPr>
            <a:r>
              <a:rPr lang="id-ID" cap="none" dirty="0" smtClean="0">
                <a:latin typeface="Times New Roman" panose="02020603050405020304" pitchFamily="18" charset="0"/>
                <a:cs typeface="Times New Roman" panose="02020603050405020304" pitchFamily="18" charset="0"/>
              </a:rPr>
              <a:t>SVD merupakan sebuah model perkiraan yang digunakan untuk LSA (</a:t>
            </a:r>
            <a:r>
              <a:rPr lang="id-ID" i="1" cap="none" dirty="0" smtClean="0">
                <a:latin typeface="Times New Roman" panose="02020603050405020304" pitchFamily="18" charset="0"/>
                <a:cs typeface="Times New Roman" panose="02020603050405020304" pitchFamily="18" charset="0"/>
              </a:rPr>
              <a:t>latent semantic analysis</a:t>
            </a:r>
            <a:r>
              <a:rPr lang="id-ID" cap="none" dirty="0" smtClean="0">
                <a:latin typeface="Times New Roman" panose="02020603050405020304" pitchFamily="18" charset="0"/>
                <a:cs typeface="Times New Roman" panose="02020603050405020304" pitchFamily="18" charset="0"/>
              </a:rPr>
              <a:t>), dimana komponen SVD dapat melakukan dekomposisi matriks sehingga didapatkan nilai dimensi yang lebih rendah (Peter et </a:t>
            </a:r>
            <a:r>
              <a:rPr lang="id-ID" cap="none" dirty="0">
                <a:latin typeface="Times New Roman" panose="02020603050405020304" pitchFamily="18" charset="0"/>
                <a:cs typeface="Times New Roman" panose="02020603050405020304" pitchFamily="18" charset="0"/>
              </a:rPr>
              <a:t>A</a:t>
            </a:r>
            <a:r>
              <a:rPr lang="id-ID" cap="none" dirty="0" smtClean="0">
                <a:latin typeface="Times New Roman" panose="02020603050405020304" pitchFamily="18" charset="0"/>
                <a:cs typeface="Times New Roman" panose="02020603050405020304" pitchFamily="18" charset="0"/>
              </a:rPr>
              <a:t>l., 2009). </a:t>
            </a:r>
            <a:endParaRPr lang="id-ID"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6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1D65ACE-4800-450E-800E-5294ACBC1EDA}"/>
              </a:ext>
            </a:extLst>
          </p:cNvPr>
          <p:cNvSpPr>
            <a:spLocks noGrp="1"/>
          </p:cNvSpPr>
          <p:nvPr>
            <p:ph type="title"/>
          </p:nvPr>
        </p:nvSpPr>
        <p:spPr>
          <a:xfrm>
            <a:off x="693812" y="188640"/>
            <a:ext cx="10394174" cy="790718"/>
          </a:xfrm>
        </p:spPr>
        <p:txBody>
          <a:bodyPr>
            <a:noAutofit/>
          </a:bodyPr>
          <a:lstStyle/>
          <a:p>
            <a:pPr algn="ctr">
              <a:lnSpc>
                <a:spcPct val="100000"/>
              </a:lnSpc>
            </a:pPr>
            <a:r>
              <a:rPr lang="id-ID" sz="4400" b="1" cap="none" dirty="0" smtClean="0">
                <a:latin typeface="Times New Roman" panose="02020603050405020304" pitchFamily="18" charset="0"/>
                <a:cs typeface="Times New Roman" panose="02020603050405020304" pitchFamily="18" charset="0"/>
              </a:rPr>
              <a:t>Algoritma Latent Semantic Indexing (LSI) </a:t>
            </a:r>
            <a:endParaRPr lang="id-ID" sz="4400"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F1AD78A3-4C2B-49C5-ACD8-45E748759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5733256"/>
            <a:ext cx="2160240" cy="504056"/>
          </a:xfrm>
          <a:prstGeom prst="rect">
            <a:avLst/>
          </a:prstGeom>
        </p:spPr>
      </p:pic>
      <p:graphicFrame>
        <p:nvGraphicFramePr>
          <p:cNvPr id="4" name="Diagram 3"/>
          <p:cNvGraphicFramePr/>
          <p:nvPr>
            <p:extLst>
              <p:ext uri="{D42A27DB-BD31-4B8C-83A1-F6EECF244321}">
                <p14:modId xmlns:p14="http://schemas.microsoft.com/office/powerpoint/2010/main" val="2000281631"/>
              </p:ext>
            </p:extLst>
          </p:nvPr>
        </p:nvGraphicFramePr>
        <p:xfrm>
          <a:off x="837828" y="1160748"/>
          <a:ext cx="810199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71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0</TotalTime>
  <Words>704</Words>
  <Application>Microsoft Office PowerPoint</Application>
  <PresentationFormat>Custom</PresentationFormat>
  <Paragraphs>57</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Adobe Fangsong Std R</vt:lpstr>
      <vt:lpstr>Arial</vt:lpstr>
      <vt:lpstr>Arial Rounded MT Bold</vt:lpstr>
      <vt:lpstr>Calibri</vt:lpstr>
      <vt:lpstr>Century Gothic</vt:lpstr>
      <vt:lpstr>Consolas</vt:lpstr>
      <vt:lpstr>Haettenschweiler</vt:lpstr>
      <vt:lpstr>Impact</vt:lpstr>
      <vt:lpstr>Tahoma</vt:lpstr>
      <vt:lpstr>Times New Roman</vt:lpstr>
      <vt:lpstr>Main Event</vt:lpstr>
      <vt:lpstr>TEMU BALIK INFORMASI</vt:lpstr>
      <vt:lpstr>Anggota Kelompok</vt:lpstr>
      <vt:lpstr>Overview</vt:lpstr>
      <vt:lpstr> PENGKLASIFIKASIAN DOKUMEN BERBAHASA INDONESIA DENGAN PENGINDEKSAN BERBASIS LSI </vt:lpstr>
      <vt:lpstr>General Idea</vt:lpstr>
      <vt:lpstr>Latent Semantic Indexing (LSI) </vt:lpstr>
      <vt:lpstr>Continue...</vt:lpstr>
      <vt:lpstr>Singular Value Decomposition  (SVD) </vt:lpstr>
      <vt:lpstr>Algoritma Latent Semantic Indexing (LSI) </vt:lpstr>
      <vt:lpstr>Proses Indeks Dengan LSI </vt:lpstr>
      <vt:lpstr>ARSITEKTUR SISTEM </vt:lpstr>
      <vt:lpstr>PENGEMBANGAN SISTEM </vt:lpstr>
      <vt:lpstr>Rancangan tahap praprosesing </vt:lpstr>
      <vt:lpstr>Continue...</vt:lpstr>
      <vt:lpstr>HASIL DAN PEMBAHASAN </vt:lpstr>
      <vt:lpstr>PowerPoint Presentation</vt:lpstr>
      <vt:lpstr>PowerPoint Presentation</vt:lpstr>
      <vt:lpstr>PowerPoint Presentation</vt:lpstr>
      <vt:lpstr>PowerPoint Presentation</vt:lpstr>
      <vt:lpstr>PowerPoint Presentation</vt:lpstr>
      <vt:lpstr>KESIMPULAN </vt:lpstr>
      <vt:lpstr>Daftar Pustaka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2017-03-30T03:34:28Z</dcterms:created>
  <dcterms:modified xsi:type="dcterms:W3CDTF">2017-05-27T02:45:26Z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