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3" r:id="rId2"/>
    <p:sldId id="271" r:id="rId3"/>
    <p:sldId id="256" r:id="rId4"/>
    <p:sldId id="265" r:id="rId5"/>
    <p:sldId id="257" r:id="rId6"/>
    <p:sldId id="258" r:id="rId7"/>
    <p:sldId id="259" r:id="rId8"/>
    <p:sldId id="260" r:id="rId9"/>
    <p:sldId id="261" r:id="rId10"/>
    <p:sldId id="262" r:id="rId11"/>
    <p:sldId id="266" r:id="rId12"/>
    <p:sldId id="267" r:id="rId13"/>
    <p:sldId id="268" r:id="rId14"/>
    <p:sldId id="270"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72"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5/21/2017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5/21/2017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5/21/2017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5/21/2017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5/21/2017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5/21/2017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5/21/2017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5/21/2017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5/21/2017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5/21/2017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5/21/2017</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5/21/2017</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5/21/2017</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5/21/2017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5/21/2017</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4400" dirty="0"/>
              <a:t>PEMANFAATAN SARANA TEMU KEMBALI INFORMASI   KHUSUSNYA KATALOG UPT PERPUSTAKAAN UNIMA OLEH MAHASISWA </a:t>
            </a:r>
            <a:endParaRPr lang="id-ID" dirty="0"/>
          </a:p>
        </p:txBody>
      </p:sp>
      <p:sp>
        <p:nvSpPr>
          <p:cNvPr id="3" name="Content Placeholder 2"/>
          <p:cNvSpPr>
            <a:spLocks noGrp="1"/>
          </p:cNvSpPr>
          <p:nvPr>
            <p:ph idx="1"/>
          </p:nvPr>
        </p:nvSpPr>
        <p:spPr>
          <a:xfrm>
            <a:off x="1103312" y="4507606"/>
            <a:ext cx="8946541" cy="1740793"/>
          </a:xfrm>
        </p:spPr>
        <p:txBody>
          <a:bodyPr/>
          <a:lstStyle/>
          <a:p>
            <a:endParaRPr lang="id-ID" dirty="0"/>
          </a:p>
        </p:txBody>
      </p:sp>
    </p:spTree>
    <p:extLst>
      <p:ext uri="{BB962C8B-B14F-4D97-AF65-F5344CB8AC3E}">
        <p14:creationId xmlns:p14="http://schemas.microsoft.com/office/powerpoint/2010/main" val="3280029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METODOLOGI PENELITIAN </a:t>
            </a:r>
          </a:p>
        </p:txBody>
      </p:sp>
      <p:sp>
        <p:nvSpPr>
          <p:cNvPr id="3" name="Content Placeholder 2"/>
          <p:cNvSpPr>
            <a:spLocks noGrp="1"/>
          </p:cNvSpPr>
          <p:nvPr>
            <p:ph idx="1"/>
          </p:nvPr>
        </p:nvSpPr>
        <p:spPr/>
        <p:txBody>
          <a:bodyPr>
            <a:normAutofit lnSpcReduction="10000"/>
          </a:bodyPr>
          <a:lstStyle/>
          <a:p>
            <a:pPr marL="0" indent="0">
              <a:buNone/>
            </a:pPr>
            <a:r>
              <a:rPr lang="id-ID" dirty="0"/>
              <a:t>Metode yang digunakan dalam penelitian ini adalah metode </a:t>
            </a:r>
            <a:r>
              <a:rPr lang="id-ID" dirty="0" smtClean="0"/>
              <a:t>deskriptif.</a:t>
            </a:r>
          </a:p>
          <a:p>
            <a:pPr marL="0" indent="0">
              <a:buNone/>
            </a:pPr>
            <a:r>
              <a:rPr lang="id-ID" dirty="0"/>
              <a:t>Penelitian deskriptif bertujuan untuk: </a:t>
            </a:r>
            <a:endParaRPr lang="id-ID" dirty="0" smtClean="0"/>
          </a:p>
          <a:p>
            <a:pPr marL="457200" indent="-457200">
              <a:buFont typeface="+mj-lt"/>
              <a:buAutoNum type="arabicPeriod"/>
            </a:pPr>
            <a:r>
              <a:rPr lang="id-ID" dirty="0" smtClean="0"/>
              <a:t>Mengumpulkan </a:t>
            </a:r>
            <a:r>
              <a:rPr lang="id-ID" dirty="0"/>
              <a:t>informasi actual secara rinci yang melukiskan gejalah yang ada</a:t>
            </a:r>
            <a:r>
              <a:rPr lang="id-ID" dirty="0" smtClean="0"/>
              <a:t>.</a:t>
            </a:r>
          </a:p>
          <a:p>
            <a:pPr marL="457200" indent="-457200">
              <a:buFont typeface="+mj-lt"/>
              <a:buAutoNum type="arabicPeriod"/>
            </a:pPr>
            <a:r>
              <a:rPr lang="id-ID" dirty="0" smtClean="0"/>
              <a:t>Mengedintifikasi </a:t>
            </a:r>
            <a:r>
              <a:rPr lang="id-ID" dirty="0"/>
              <a:t>masalah  atau memeriksa kondisi dan praktek-praktek yang berlaku, </a:t>
            </a:r>
            <a:endParaRPr lang="id-ID" dirty="0" smtClean="0"/>
          </a:p>
          <a:p>
            <a:pPr marL="457200" indent="-457200">
              <a:buFont typeface="+mj-lt"/>
              <a:buAutoNum type="arabicPeriod"/>
            </a:pPr>
            <a:r>
              <a:rPr lang="id-ID" dirty="0" smtClean="0"/>
              <a:t>Membuat </a:t>
            </a:r>
            <a:r>
              <a:rPr lang="id-ID" dirty="0"/>
              <a:t>perbandingan dan evaluasi.  </a:t>
            </a:r>
            <a:endParaRPr lang="id-ID" dirty="0" smtClean="0"/>
          </a:p>
          <a:p>
            <a:pPr marL="457200" indent="-457200">
              <a:buFont typeface="+mj-lt"/>
              <a:buAutoNum type="arabicPeriod"/>
            </a:pPr>
            <a:r>
              <a:rPr lang="id-ID" dirty="0" smtClean="0"/>
              <a:t>Menentukan </a:t>
            </a:r>
            <a:r>
              <a:rPr lang="id-ID" dirty="0"/>
              <a:t>apa yang dilakukan orang lain dalam menghadapi masalah yang sama dan belajar dari pengalaman mereka untuk menetapkan rencana dan keputusan pada waktu yang akan datang.  (Rakhmat, 199:25)</a:t>
            </a:r>
            <a:endParaRPr lang="id-ID" dirty="0" smtClean="0"/>
          </a:p>
        </p:txBody>
      </p:sp>
    </p:spTree>
    <p:extLst>
      <p:ext uri="{BB962C8B-B14F-4D97-AF65-F5344CB8AC3E}">
        <p14:creationId xmlns:p14="http://schemas.microsoft.com/office/powerpoint/2010/main" val="271838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Variabel dalam penelitian ini hanya menggunakan variabel tunggal yaitu: pemanfaatan sarana temu kembali khususnya catalog UPT perpustakaan UNIMA oleh mahasiswa. </a:t>
            </a:r>
            <a:endParaRPr lang="id-ID" dirty="0" smtClean="0"/>
          </a:p>
          <a:p>
            <a:r>
              <a:rPr lang="id-ID" dirty="0" smtClean="0"/>
              <a:t>Poulasi </a:t>
            </a:r>
            <a:r>
              <a:rPr lang="id-ID" dirty="0"/>
              <a:t>dan sampel: Pada penelitian ini yang menjadi populasi adalah mahasiswa Universitas Negeri Manado yang berkunjung di UPT Perpustakaan UNIMA. Penentuan jumlah populasi dalam penelitian ini didasarkan dari data yang diperoleh peneliti, dimana mahasiswa yang berkunjung di perpustakaan dalam setiap minggu rata-rata 400 orang. </a:t>
            </a:r>
          </a:p>
        </p:txBody>
      </p:sp>
    </p:spTree>
    <p:extLst>
      <p:ext uri="{BB962C8B-B14F-4D97-AF65-F5344CB8AC3E}">
        <p14:creationId xmlns:p14="http://schemas.microsoft.com/office/powerpoint/2010/main" val="3504250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Untuk itu yang menjadi sampel dalam penelitian ini, adalah 10% dari jumlah sampel adalah 40 orang. </a:t>
            </a:r>
            <a:endParaRPr lang="id-ID" dirty="0" smtClean="0"/>
          </a:p>
          <a:p>
            <a:r>
              <a:rPr lang="id-ID" dirty="0" smtClean="0"/>
              <a:t>Teknik </a:t>
            </a:r>
            <a:r>
              <a:rPr lang="id-ID" dirty="0"/>
              <a:t>pengumpulan data yang digunakan dalam penelitian ini adalah: </a:t>
            </a:r>
            <a:endParaRPr lang="id-ID" dirty="0" smtClean="0"/>
          </a:p>
          <a:p>
            <a:pPr marL="457200" indent="-457200">
              <a:buFont typeface="+mj-lt"/>
              <a:buAutoNum type="arabicPeriod"/>
            </a:pPr>
            <a:r>
              <a:rPr lang="id-ID" dirty="0" smtClean="0"/>
              <a:t>Data </a:t>
            </a:r>
            <a:r>
              <a:rPr lang="id-ID" dirty="0"/>
              <a:t>primer diperoleh melalui hasil jawaban responden pada kuesioner   (angket) yang dibagikan kepada responden. </a:t>
            </a:r>
            <a:endParaRPr lang="id-ID" dirty="0" smtClean="0"/>
          </a:p>
          <a:p>
            <a:pPr marL="457200" indent="-457200">
              <a:buFont typeface="+mj-lt"/>
              <a:buAutoNum type="arabicPeriod"/>
            </a:pPr>
            <a:r>
              <a:rPr lang="id-ID" dirty="0" smtClean="0"/>
              <a:t> </a:t>
            </a:r>
            <a:r>
              <a:rPr lang="id-ID" dirty="0"/>
              <a:t>Data sekunder yaitu data yang diperoleh dari data statistik yang ada di perpustakaan serta data bahan bacaan yang erat kaitannya dengan judul penelitian. </a:t>
            </a:r>
          </a:p>
        </p:txBody>
      </p:sp>
    </p:spTree>
    <p:extLst>
      <p:ext uri="{BB962C8B-B14F-4D97-AF65-F5344CB8AC3E}">
        <p14:creationId xmlns:p14="http://schemas.microsoft.com/office/powerpoint/2010/main" val="75785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Teknik pengolahan data, Analisis yang digunakan adalah analisis statistik deskriptif yaitu analisis presentasi dengan rumus: </a:t>
            </a:r>
            <a:endParaRPr lang="id-ID" dirty="0" smtClean="0"/>
          </a:p>
          <a:p>
            <a:r>
              <a:rPr lang="id-ID" dirty="0"/>
              <a:t>P = </a:t>
            </a:r>
            <a:r>
              <a:rPr lang="id-ID" dirty="0" smtClean="0"/>
              <a:t>𝐹 /𝑁 x </a:t>
            </a:r>
            <a:r>
              <a:rPr lang="id-ID" dirty="0"/>
              <a:t>100%                                                                              </a:t>
            </a:r>
          </a:p>
          <a:p>
            <a:pPr marL="0" indent="0">
              <a:buNone/>
            </a:pPr>
            <a:r>
              <a:rPr lang="id-ID" dirty="0" smtClean="0"/>
              <a:t>Keterangan</a:t>
            </a:r>
            <a:r>
              <a:rPr lang="id-ID" dirty="0"/>
              <a:t>: </a:t>
            </a:r>
            <a:endParaRPr lang="id-ID" dirty="0" smtClean="0"/>
          </a:p>
          <a:p>
            <a:pPr marL="0" indent="0">
              <a:buNone/>
            </a:pPr>
            <a:r>
              <a:rPr lang="id-ID" dirty="0" smtClean="0"/>
              <a:t>P  </a:t>
            </a:r>
            <a:r>
              <a:rPr lang="id-ID" dirty="0"/>
              <a:t>=  Prosentase </a:t>
            </a:r>
            <a:endParaRPr lang="id-ID" dirty="0" smtClean="0"/>
          </a:p>
          <a:p>
            <a:pPr marL="0" indent="0">
              <a:buNone/>
            </a:pPr>
            <a:r>
              <a:rPr lang="id-ID" dirty="0" smtClean="0"/>
              <a:t>F  </a:t>
            </a:r>
            <a:r>
              <a:rPr lang="id-ID" dirty="0"/>
              <a:t>=  Frekuensi  </a:t>
            </a:r>
            <a:endParaRPr lang="id-ID" dirty="0" smtClean="0"/>
          </a:p>
          <a:p>
            <a:pPr marL="0" indent="0">
              <a:buNone/>
            </a:pPr>
            <a:r>
              <a:rPr lang="id-ID" dirty="0" smtClean="0"/>
              <a:t>N  </a:t>
            </a:r>
            <a:r>
              <a:rPr lang="id-ID" dirty="0"/>
              <a:t>=  Jumlah data </a:t>
            </a:r>
          </a:p>
        </p:txBody>
      </p:sp>
    </p:spTree>
    <p:extLst>
      <p:ext uri="{BB962C8B-B14F-4D97-AF65-F5344CB8AC3E}">
        <p14:creationId xmlns:p14="http://schemas.microsoft.com/office/powerpoint/2010/main" val="2631445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K</a:t>
            </a:r>
            <a:r>
              <a:rPr lang="id-ID" dirty="0" smtClean="0"/>
              <a:t>esimpulan</a:t>
            </a:r>
            <a:endParaRPr lang="id-ID" dirty="0"/>
          </a:p>
        </p:txBody>
      </p:sp>
      <p:sp>
        <p:nvSpPr>
          <p:cNvPr id="3" name="Content Placeholder 2"/>
          <p:cNvSpPr>
            <a:spLocks noGrp="1"/>
          </p:cNvSpPr>
          <p:nvPr>
            <p:ph idx="1"/>
          </p:nvPr>
        </p:nvSpPr>
        <p:spPr/>
        <p:txBody>
          <a:bodyPr/>
          <a:lstStyle/>
          <a:p>
            <a:pPr marL="0" indent="0">
              <a:buNone/>
            </a:pPr>
            <a:r>
              <a:rPr lang="id-ID" dirty="0" smtClean="0"/>
              <a:t>-Dalam </a:t>
            </a:r>
            <a:r>
              <a:rPr lang="id-ID" dirty="0"/>
              <a:t>Pemanfaatan catalog perpustakaan sebagai sarana temu kembali informasi, mahasiswa UNIMA pada umumnya melakukan penelusuran melalui catalog </a:t>
            </a:r>
            <a:r>
              <a:rPr lang="id-ID" dirty="0" smtClean="0"/>
              <a:t>judul atau </a:t>
            </a:r>
            <a:r>
              <a:rPr lang="id-ID" dirty="0"/>
              <a:t>titik pendekatan pada judul </a:t>
            </a:r>
            <a:r>
              <a:rPr lang="id-ID" dirty="0" smtClean="0"/>
              <a:t>buku</a:t>
            </a:r>
          </a:p>
          <a:p>
            <a:pPr marL="0" indent="0">
              <a:buNone/>
            </a:pPr>
            <a:r>
              <a:rPr lang="id-ID" dirty="0"/>
              <a:t>-</a:t>
            </a:r>
            <a:r>
              <a:rPr lang="id-ID" dirty="0" smtClean="0"/>
              <a:t>Berdasarkan </a:t>
            </a:r>
            <a:r>
              <a:rPr lang="id-ID" dirty="0"/>
              <a:t>hasil penelitian teryata pemanfaatan catalog sebagai sarana temu kembali informasi di perpustakaan merupakan hal penting, hal ini terbukti dari mahasiswa yang di dominasikan oleh jawaban sangat penting dan penting. </a:t>
            </a:r>
          </a:p>
        </p:txBody>
      </p:sp>
    </p:spTree>
    <p:extLst>
      <p:ext uri="{BB962C8B-B14F-4D97-AF65-F5344CB8AC3E}">
        <p14:creationId xmlns:p14="http://schemas.microsoft.com/office/powerpoint/2010/main" val="27308364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Retrieval on the Web and its Evaluation </a:t>
            </a:r>
            <a:endParaRPr lang="id-ID" dirty="0"/>
          </a:p>
        </p:txBody>
      </p:sp>
      <p:sp>
        <p:nvSpPr>
          <p:cNvPr id="3" name="Content Placeholder 2"/>
          <p:cNvSpPr>
            <a:spLocks noGrp="1"/>
          </p:cNvSpPr>
          <p:nvPr>
            <p:ph idx="1"/>
          </p:nvPr>
        </p:nvSpPr>
        <p:spPr/>
        <p:txBody>
          <a:bodyPr/>
          <a:lstStyle/>
          <a:p>
            <a:endParaRPr lang="id-ID" dirty="0"/>
          </a:p>
        </p:txBody>
      </p:sp>
    </p:spTree>
    <p:extLst>
      <p:ext uri="{BB962C8B-B14F-4D97-AF65-F5344CB8AC3E}">
        <p14:creationId xmlns:p14="http://schemas.microsoft.com/office/powerpoint/2010/main" val="369788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Latar Belakang</a:t>
            </a:r>
            <a:endParaRPr lang="id-ID" dirty="0"/>
          </a:p>
        </p:txBody>
      </p:sp>
      <p:sp>
        <p:nvSpPr>
          <p:cNvPr id="3" name="Content Placeholder 2"/>
          <p:cNvSpPr>
            <a:spLocks noGrp="1"/>
          </p:cNvSpPr>
          <p:nvPr>
            <p:ph idx="1"/>
          </p:nvPr>
        </p:nvSpPr>
        <p:spPr/>
        <p:txBody>
          <a:bodyPr/>
          <a:lstStyle/>
          <a:p>
            <a:r>
              <a:rPr lang="id-ID" dirty="0"/>
              <a:t>Web telah mengalami pertumbuhan eksponensial dalam beberapa tahun terakhir. Telah diperkirakan bahwa ada sekitar 15-20 miliar halaman hadir di Web dan baru-baru hitungan ini telah memukul tanda 1 triliun. Menurut penelitian hanya 80-85% dari total halaman Web yang tersedia di Web memberikan informasi yang berguna dan sisanya 20-15% sebagian besar duplikat dari halaman asli atau dekat duplikat dan beberapa dari mereka adalah halaman sama sekali tidak relevan. </a:t>
            </a:r>
          </a:p>
        </p:txBody>
      </p:sp>
    </p:spTree>
    <p:extLst>
      <p:ext uri="{BB962C8B-B14F-4D97-AF65-F5344CB8AC3E}">
        <p14:creationId xmlns:p14="http://schemas.microsoft.com/office/powerpoint/2010/main" val="2794603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INFORMATION RETRIEVAL ON THE WEB </a:t>
            </a:r>
            <a:endParaRPr lang="id-ID" sz="2400" dirty="0"/>
          </a:p>
        </p:txBody>
      </p:sp>
      <p:sp>
        <p:nvSpPr>
          <p:cNvPr id="3" name="Content Placeholder 2"/>
          <p:cNvSpPr>
            <a:spLocks noGrp="1"/>
          </p:cNvSpPr>
          <p:nvPr>
            <p:ph idx="1"/>
          </p:nvPr>
        </p:nvSpPr>
        <p:spPr/>
        <p:txBody>
          <a:bodyPr/>
          <a:lstStyle/>
          <a:p>
            <a:pPr marL="0" indent="0">
              <a:buNone/>
            </a:pPr>
            <a:r>
              <a:rPr lang="sv-SE" dirty="0"/>
              <a:t>Information Retrieval di Web </a:t>
            </a:r>
            <a:r>
              <a:rPr lang="sv-SE" dirty="0" smtClean="0"/>
              <a:t>berbeda </a:t>
            </a:r>
            <a:r>
              <a:rPr lang="sv-SE" dirty="0"/>
              <a:t>dan sulit dibandingkan dengan sistem pencarian informasi klasik (Library System). Untuk menjelaskan perbedaan antara klasik pencarian informasi dan informasi </a:t>
            </a:r>
            <a:endParaRPr lang="id-ID" dirty="0" smtClean="0"/>
          </a:p>
          <a:p>
            <a:pPr marL="0" indent="0">
              <a:buNone/>
            </a:pPr>
            <a:r>
              <a:rPr lang="sv-SE" dirty="0" smtClean="0"/>
              <a:t> </a:t>
            </a:r>
            <a:r>
              <a:rPr lang="sv-SE" dirty="0"/>
              <a:t>Pada dasarnya perbedaan dapat dibagi menjadi dua bagian, yaitu perbedaan dalam dokumen dan perbedaan dalam pengguna.</a:t>
            </a:r>
            <a:endParaRPr lang="id-ID" dirty="0"/>
          </a:p>
        </p:txBody>
      </p:sp>
    </p:spTree>
    <p:extLst>
      <p:ext uri="{BB962C8B-B14F-4D97-AF65-F5344CB8AC3E}">
        <p14:creationId xmlns:p14="http://schemas.microsoft.com/office/powerpoint/2010/main" val="18304755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2400" dirty="0"/>
              <a:t>P</a:t>
            </a:r>
            <a:r>
              <a:rPr lang="de-DE" sz="2400" dirty="0" smtClean="0"/>
              <a:t>erbedaan </a:t>
            </a:r>
            <a:r>
              <a:rPr lang="de-DE" sz="2400" dirty="0"/>
              <a:t>dalam dokumen. </a:t>
            </a:r>
            <a:r>
              <a:rPr lang="de-DE" dirty="0"/>
              <a:t/>
            </a:r>
            <a:br>
              <a:rPr lang="de-DE" dirty="0"/>
            </a:br>
            <a:endParaRPr lang="id-ID" dirty="0"/>
          </a:p>
        </p:txBody>
      </p:sp>
      <p:sp>
        <p:nvSpPr>
          <p:cNvPr id="3" name="Content Placeholder 2"/>
          <p:cNvSpPr>
            <a:spLocks noGrp="1"/>
          </p:cNvSpPr>
          <p:nvPr>
            <p:ph idx="1"/>
          </p:nvPr>
        </p:nvSpPr>
        <p:spPr>
          <a:xfrm>
            <a:off x="1103312" y="1184856"/>
            <a:ext cx="9792215" cy="5063543"/>
          </a:xfrm>
        </p:spPr>
        <p:txBody>
          <a:bodyPr>
            <a:normAutofit fontScale="92500" lnSpcReduction="10000"/>
          </a:bodyPr>
          <a:lstStyle/>
          <a:p>
            <a:r>
              <a:rPr lang="id-ID" dirty="0"/>
              <a:t>hypertext: Dokumen </a:t>
            </a:r>
            <a:r>
              <a:rPr lang="id-ID" dirty="0" smtClean="0"/>
              <a:t>di </a:t>
            </a:r>
            <a:r>
              <a:rPr lang="id-ID" dirty="0"/>
              <a:t>web berbeda dari dokumen hypertext: Dokumen </a:t>
            </a:r>
            <a:r>
              <a:rPr lang="id-ID" dirty="0" smtClean="0"/>
              <a:t>di </a:t>
            </a:r>
            <a:r>
              <a:rPr lang="id-ID" dirty="0"/>
              <a:t>web berbeda dari dokumen </a:t>
            </a:r>
            <a:r>
              <a:rPr lang="id-ID" dirty="0" smtClean="0"/>
              <a:t>teks </a:t>
            </a:r>
            <a:r>
              <a:rPr lang="id-ID" dirty="0"/>
              <a:t>umum karena kehadiran hyperlink. Diperkirakan ada sekitar 10 hyperlink </a:t>
            </a:r>
            <a:r>
              <a:rPr lang="id-ID" dirty="0" smtClean="0"/>
              <a:t>yang ada di dokumen.</a:t>
            </a:r>
          </a:p>
          <a:p>
            <a:r>
              <a:rPr lang="id-ID" dirty="0" smtClean="0"/>
              <a:t>Heterogenitas </a:t>
            </a:r>
            <a:r>
              <a:rPr lang="id-ID" dirty="0"/>
              <a:t>dokumen: Isi </a:t>
            </a:r>
            <a:r>
              <a:rPr lang="id-ID" dirty="0" smtClean="0"/>
              <a:t>halaman </a:t>
            </a:r>
            <a:r>
              <a:rPr lang="id-ID" dirty="0"/>
              <a:t>web yang heterogen </a:t>
            </a:r>
            <a:r>
              <a:rPr lang="id-ID" dirty="0" smtClean="0"/>
              <a:t>yaitu</a:t>
            </a:r>
            <a:r>
              <a:rPr lang="id-ID" dirty="0"/>
              <a:t>, di samping teks mereka mungkin mengandung konten multimedia lainnya seperti audio, video dan gambar. </a:t>
            </a:r>
            <a:endParaRPr lang="id-ID" dirty="0" smtClean="0"/>
          </a:p>
          <a:p>
            <a:r>
              <a:rPr lang="id-ID" dirty="0"/>
              <a:t>Duplikasi: </a:t>
            </a:r>
            <a:r>
              <a:rPr lang="id-ID" dirty="0" smtClean="0"/>
              <a:t>Di </a:t>
            </a:r>
            <a:r>
              <a:rPr lang="id-ID" dirty="0"/>
              <a:t>Web, lebih dari 20% dari dokumen ini adalah duplikat baik dekat atau tepat dari dokumen lainnya dan estimasi ini belum termasuk duplikat </a:t>
            </a:r>
            <a:r>
              <a:rPr lang="id-ID" dirty="0" smtClean="0"/>
              <a:t>belum semantik. </a:t>
            </a:r>
          </a:p>
          <a:p>
            <a:r>
              <a:rPr lang="id-ID" dirty="0" smtClean="0"/>
              <a:t>Jumlah </a:t>
            </a:r>
            <a:r>
              <a:rPr lang="id-ID" dirty="0"/>
              <a:t>dokumen: Ukuran Web telah berkembang pesat selama beberapa tahun terakhir. Pengumpulan dokumen lebih triliunan dan koleksi ini jauh lebih besar daripada koleksi dokumen diproses oleh sistem pencarian informasi. Menurut estimasi, Web saat ini tumbuh sebesar 10% per </a:t>
            </a:r>
            <a:r>
              <a:rPr lang="id-ID" dirty="0" smtClean="0"/>
              <a:t>bulan.</a:t>
            </a:r>
          </a:p>
          <a:p>
            <a:r>
              <a:rPr lang="id-ID" dirty="0" smtClean="0"/>
              <a:t>Kurangnya </a:t>
            </a:r>
            <a:r>
              <a:rPr lang="id-ID" dirty="0"/>
              <a:t>stabilitas: halaman web kurang stabilitas dalam arti bahwa isi dari halaman web yang sering dimodifikasi. Selain itu setiap orang yang menggunakan internet dapat membuat halaman web bahkan jika itu berisi informasi otentik atau tidak</a:t>
            </a:r>
          </a:p>
        </p:txBody>
      </p:sp>
    </p:spTree>
    <p:extLst>
      <p:ext uri="{BB962C8B-B14F-4D97-AF65-F5344CB8AC3E}">
        <p14:creationId xmlns:p14="http://schemas.microsoft.com/office/powerpoint/2010/main" val="2023680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Dari segi pengguna</a:t>
            </a:r>
            <a:endParaRPr lang="id-ID" dirty="0"/>
          </a:p>
        </p:txBody>
      </p:sp>
      <p:sp>
        <p:nvSpPr>
          <p:cNvPr id="3" name="Content Placeholder 2"/>
          <p:cNvSpPr>
            <a:spLocks noGrp="1"/>
          </p:cNvSpPr>
          <p:nvPr>
            <p:ph idx="1"/>
          </p:nvPr>
        </p:nvSpPr>
        <p:spPr/>
        <p:txBody>
          <a:bodyPr>
            <a:normAutofit lnSpcReduction="10000"/>
          </a:bodyPr>
          <a:lstStyle/>
          <a:p>
            <a:r>
              <a:rPr lang="id-ID" dirty="0"/>
              <a:t> perilaku pengguna biasa menunjukkan:</a:t>
            </a:r>
          </a:p>
          <a:p>
            <a:pPr marL="0" indent="0">
              <a:buNone/>
            </a:pPr>
            <a:r>
              <a:rPr lang="id-ID" dirty="0"/>
              <a:t>• query miskin: Sebagian besar pertanyaan yang diajukan oleh pengguna biasanya query miskin: Sebagian besar pertanyaan yang diajukan oleh pengguna biasanya pendek dan kurang kata kunci yang berguna yang dapat membantu dalam pengambilan informasi yang relevan. </a:t>
            </a:r>
            <a:endParaRPr lang="id-ID" dirty="0" smtClean="0"/>
          </a:p>
          <a:p>
            <a:pPr marL="0" indent="0">
              <a:buNone/>
            </a:pPr>
            <a:r>
              <a:rPr lang="id-ID" dirty="0" smtClean="0"/>
              <a:t>• </a:t>
            </a:r>
            <a:r>
              <a:rPr lang="id-ID" dirty="0"/>
              <a:t>Reaksi terhadap hasil: Biasanya pengguna tidak mengevaluasi semua Reaksi terhadap hasil: Biasanya pengguna tidak mengevaluasi semua layar hasil, mereka membatasi hanya hasil yang ditampilkan di layar hasil pertama. </a:t>
            </a:r>
            <a:endParaRPr lang="id-ID" dirty="0" smtClean="0"/>
          </a:p>
          <a:p>
            <a:pPr marL="0" indent="0">
              <a:buNone/>
            </a:pPr>
            <a:r>
              <a:rPr lang="id-ID" dirty="0" smtClean="0"/>
              <a:t>• </a:t>
            </a:r>
            <a:r>
              <a:rPr lang="id-ID" dirty="0"/>
              <a:t>Heterogenitas pengguna: Ada varian luas dalam pendidikan dan Heterogenitas pengguna: Ada varian luas dalam pendidikan dan Web pengalaman antara pengguna Web. </a:t>
            </a:r>
          </a:p>
        </p:txBody>
      </p:sp>
    </p:spTree>
    <p:extLst>
      <p:ext uri="{BB962C8B-B14F-4D97-AF65-F5344CB8AC3E}">
        <p14:creationId xmlns:p14="http://schemas.microsoft.com/office/powerpoint/2010/main" val="2391223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ANGGOTA KELOMPOK</a:t>
            </a:r>
            <a:endParaRPr lang="id-ID"/>
          </a:p>
        </p:txBody>
      </p:sp>
      <p:sp>
        <p:nvSpPr>
          <p:cNvPr id="3" name="Content Placeholder 2"/>
          <p:cNvSpPr>
            <a:spLocks noGrp="1"/>
          </p:cNvSpPr>
          <p:nvPr>
            <p:ph idx="1"/>
          </p:nvPr>
        </p:nvSpPr>
        <p:spPr/>
        <p:txBody>
          <a:bodyPr/>
          <a:lstStyle/>
          <a:p>
            <a:pPr marL="514350" indent="-514350">
              <a:buFont typeface="+mj-lt"/>
              <a:buAutoNum type="arabicPeriod"/>
            </a:pPr>
            <a:r>
              <a:rPr lang="id-ID" dirty="0"/>
              <a:t>WISNU WIDHU		</a:t>
            </a:r>
            <a:r>
              <a:rPr lang="id-ID" dirty="0" smtClean="0"/>
              <a:t>	(</a:t>
            </a:r>
            <a:r>
              <a:rPr lang="id-ID" dirty="0"/>
              <a:t>14.11.0050)</a:t>
            </a:r>
          </a:p>
          <a:p>
            <a:pPr marL="514350" indent="-514350">
              <a:buFont typeface="+mj-lt"/>
              <a:buAutoNum type="arabicPeriod"/>
            </a:pPr>
            <a:r>
              <a:rPr lang="id-ID" dirty="0"/>
              <a:t>WILDAN ANUGERAH	(14.11.0037)</a:t>
            </a:r>
          </a:p>
          <a:p>
            <a:pPr marL="514350" indent="-514350">
              <a:buFont typeface="+mj-lt"/>
              <a:buAutoNum type="arabicPeriod"/>
            </a:pPr>
            <a:r>
              <a:rPr lang="id-ID" dirty="0"/>
              <a:t>YUSUF SUYANTO		(14.11.0051)</a:t>
            </a:r>
          </a:p>
          <a:p>
            <a:pPr marL="514350" indent="-514350">
              <a:buFont typeface="+mj-lt"/>
              <a:buAutoNum type="arabicPeriod"/>
            </a:pPr>
            <a:r>
              <a:rPr lang="id-ID" dirty="0"/>
              <a:t>RADIN RIO			</a:t>
            </a:r>
            <a:r>
              <a:rPr lang="id-ID" dirty="0" smtClean="0"/>
              <a:t>	(</a:t>
            </a:r>
            <a:r>
              <a:rPr lang="id-ID" dirty="0"/>
              <a:t>14.11.0043)</a:t>
            </a:r>
          </a:p>
          <a:p>
            <a:pPr marL="514350" indent="-514350">
              <a:buFont typeface="+mj-lt"/>
              <a:buAutoNum type="arabicPeriod"/>
            </a:pPr>
            <a:r>
              <a:rPr lang="id-ID" dirty="0"/>
              <a:t>FRENANDA FERDY		(14.11.0067) </a:t>
            </a:r>
          </a:p>
          <a:p>
            <a:pPr marL="514350" indent="-514350">
              <a:buFont typeface="+mj-lt"/>
              <a:buAutoNum type="arabicPeriod"/>
            </a:pPr>
            <a:r>
              <a:rPr lang="id-ID" dirty="0"/>
              <a:t>WILDAN ERWIN		(14.11.0069) </a:t>
            </a:r>
          </a:p>
          <a:p>
            <a:pPr marL="514350" indent="-514350">
              <a:buFont typeface="+mj-lt"/>
              <a:buAutoNum type="arabicPeriod"/>
            </a:pPr>
            <a:r>
              <a:rPr lang="id-ID" dirty="0"/>
              <a:t>NUR AFIATILLAH		(14.11.0072) </a:t>
            </a:r>
          </a:p>
          <a:p>
            <a:pPr marL="514350" indent="-514350">
              <a:buFont typeface="+mj-lt"/>
              <a:buAutoNum type="arabicPeriod"/>
            </a:pPr>
            <a:endParaRPr lang="id-ID" dirty="0">
              <a:solidFill>
                <a:schemeClr val="bg1"/>
              </a:solidFill>
            </a:endParaRPr>
          </a:p>
          <a:p>
            <a:endParaRPr lang="id-ID" dirty="0"/>
          </a:p>
        </p:txBody>
      </p:sp>
    </p:spTree>
    <p:extLst>
      <p:ext uri="{BB962C8B-B14F-4D97-AF65-F5344CB8AC3E}">
        <p14:creationId xmlns:p14="http://schemas.microsoft.com/office/powerpoint/2010/main" val="3534639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IR (Information Retrieval) ALAT WEB </a:t>
            </a:r>
          </a:p>
        </p:txBody>
      </p:sp>
      <p:sp>
        <p:nvSpPr>
          <p:cNvPr id="3" name="Content Placeholder 2"/>
          <p:cNvSpPr>
            <a:spLocks noGrp="1"/>
          </p:cNvSpPr>
          <p:nvPr>
            <p:ph idx="1"/>
          </p:nvPr>
        </p:nvSpPr>
        <p:spPr/>
        <p:txBody>
          <a:bodyPr/>
          <a:lstStyle/>
          <a:p>
            <a:r>
              <a:rPr lang="id-ID" dirty="0" smtClean="0"/>
              <a:t>Beberapa alat web yang sering digunakan</a:t>
            </a:r>
          </a:p>
          <a:p>
            <a:pPr marL="457200" indent="-457200">
              <a:buFont typeface="+mj-lt"/>
              <a:buAutoNum type="arabicPeriod"/>
            </a:pPr>
            <a:r>
              <a:rPr lang="id-ID" dirty="0"/>
              <a:t> General-Purpose Search </a:t>
            </a:r>
            <a:r>
              <a:rPr lang="id-ID" dirty="0" smtClean="0"/>
              <a:t>Engine</a:t>
            </a:r>
          </a:p>
          <a:p>
            <a:pPr marL="457200" indent="-457200">
              <a:buFont typeface="+mj-lt"/>
              <a:buAutoNum type="arabicPeriod"/>
            </a:pPr>
            <a:r>
              <a:rPr lang="id-ID" dirty="0"/>
              <a:t> direktori </a:t>
            </a:r>
            <a:r>
              <a:rPr lang="id-ID" dirty="0" smtClean="0"/>
              <a:t>hirarkis</a:t>
            </a:r>
          </a:p>
          <a:p>
            <a:pPr marL="457200" indent="-457200">
              <a:buFont typeface="+mj-lt"/>
              <a:buAutoNum type="arabicPeriod"/>
            </a:pPr>
            <a:r>
              <a:rPr lang="id-ID" dirty="0" smtClean="0"/>
              <a:t> Search Engine Khusus</a:t>
            </a:r>
            <a:endParaRPr lang="id-ID" dirty="0"/>
          </a:p>
        </p:txBody>
      </p:sp>
    </p:spTree>
    <p:extLst>
      <p:ext uri="{BB962C8B-B14F-4D97-AF65-F5344CB8AC3E}">
        <p14:creationId xmlns:p14="http://schemas.microsoft.com/office/powerpoint/2010/main" val="1049025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 </a:t>
            </a:r>
            <a:r>
              <a:rPr lang="id-ID" sz="2800" dirty="0"/>
              <a:t>TUJUAN UMUM SEARCH ENGINE </a:t>
            </a:r>
          </a:p>
        </p:txBody>
      </p:sp>
      <p:sp>
        <p:nvSpPr>
          <p:cNvPr id="3" name="Content Placeholder 2"/>
          <p:cNvSpPr>
            <a:spLocks noGrp="1"/>
          </p:cNvSpPr>
          <p:nvPr>
            <p:ph idx="1"/>
          </p:nvPr>
        </p:nvSpPr>
        <p:spPr/>
        <p:txBody>
          <a:bodyPr>
            <a:normAutofit fontScale="92500"/>
          </a:bodyPr>
          <a:lstStyle/>
          <a:p>
            <a:r>
              <a:rPr lang="id-ID" dirty="0" smtClean="0"/>
              <a:t>Search </a:t>
            </a:r>
            <a:r>
              <a:rPr lang="id-ID" dirty="0"/>
              <a:t>Engine digunakan untuk indeks porsi yang cukup besar dari Web di semua topik dan domain untuk mengambil </a:t>
            </a:r>
            <a:r>
              <a:rPr lang="id-ID" dirty="0" smtClean="0"/>
              <a:t>informasi.</a:t>
            </a:r>
          </a:p>
          <a:p>
            <a:r>
              <a:rPr lang="id-ID" dirty="0"/>
              <a:t>Search Engine telah berkembang banyak sejak awal mereka. Evolusi ini disaksikan tiga generasi utama; setiap generasi dianggap pendekatan sendiri untuk mengambil dokumen yang relevan. Berikut ini adalah tiga generasi </a:t>
            </a:r>
            <a:r>
              <a:rPr lang="id-ID" dirty="0" smtClean="0"/>
              <a:t>utama</a:t>
            </a:r>
          </a:p>
          <a:p>
            <a:pPr marL="457200" indent="-457200">
              <a:buFont typeface="+mj-lt"/>
              <a:buAutoNum type="arabicPeriod"/>
            </a:pPr>
            <a:r>
              <a:rPr lang="id-ID" dirty="0" smtClean="0"/>
              <a:t>1 </a:t>
            </a:r>
            <a:r>
              <a:rPr lang="id-ID" dirty="0"/>
              <a:t>st Generasi: Generasi ini datang sekitar tahun 1996. Ini pencari 1 st </a:t>
            </a:r>
            <a:r>
              <a:rPr lang="id-ID" dirty="0" smtClean="0"/>
              <a:t>peringkat </a:t>
            </a:r>
            <a:r>
              <a:rPr lang="id-ID" dirty="0"/>
              <a:t>situs berdasarkan konten halaman. </a:t>
            </a:r>
            <a:endParaRPr lang="id-ID" dirty="0" smtClean="0"/>
          </a:p>
          <a:p>
            <a:pPr marL="457200" indent="-457200">
              <a:buFont typeface="+mj-lt"/>
              <a:buAutoNum type="arabicPeriod"/>
            </a:pPr>
            <a:r>
              <a:rPr lang="it-IT" dirty="0" smtClean="0"/>
              <a:t>2 </a:t>
            </a:r>
            <a:r>
              <a:rPr lang="it-IT" dirty="0"/>
              <a:t>nd Generasi: Generasi ini bergantung pada isi dan serta analisis link </a:t>
            </a:r>
            <a:r>
              <a:rPr lang="id-ID" dirty="0" smtClean="0"/>
              <a:t>.</a:t>
            </a:r>
          </a:p>
          <a:p>
            <a:pPr marL="457200" indent="-457200">
              <a:buFont typeface="+mj-lt"/>
              <a:buAutoNum type="arabicPeriod"/>
            </a:pPr>
            <a:r>
              <a:rPr lang="id-ID" dirty="0"/>
              <a:t> 3 rd Generasi: Terlepas dari isi halaman dan struktur web generasi ini 3 </a:t>
            </a:r>
            <a:r>
              <a:rPr lang="id-ID" dirty="0" smtClean="0"/>
              <a:t>menganggap </a:t>
            </a:r>
            <a:r>
              <a:rPr lang="id-ID" dirty="0"/>
              <a:t>reputasi halaman sebagai salah satu kriteria utama. </a:t>
            </a:r>
            <a:r>
              <a:rPr lang="id-ID" dirty="0" smtClean="0"/>
              <a:t>Contoh mesin pencari generasi ini adalah Google dan yahoo</a:t>
            </a:r>
          </a:p>
          <a:p>
            <a:pPr marL="457200" indent="-457200">
              <a:buFont typeface="+mj-lt"/>
              <a:buAutoNum type="arabicPeriod"/>
            </a:pPr>
            <a:endParaRPr lang="id-ID" dirty="0"/>
          </a:p>
        </p:txBody>
      </p:sp>
    </p:spTree>
    <p:extLst>
      <p:ext uri="{BB962C8B-B14F-4D97-AF65-F5344CB8AC3E}">
        <p14:creationId xmlns:p14="http://schemas.microsoft.com/office/powerpoint/2010/main" val="17886790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p:txBody>
          <a:bodyPr/>
          <a:lstStyle/>
          <a:p>
            <a:r>
              <a:rPr lang="id-ID" dirty="0"/>
              <a:t>Ranking</a:t>
            </a:r>
          </a:p>
          <a:p>
            <a:pPr marL="0" indent="0">
              <a:buNone/>
            </a:pPr>
            <a:r>
              <a:rPr lang="id-ID" dirty="0"/>
              <a:t>	Ranking digunakan untuk memesan jawaban untuk query dalam urutan penurunan nilai</a:t>
            </a:r>
          </a:p>
          <a:p>
            <a:pPr marL="0" indent="0">
              <a:buNone/>
            </a:pPr>
            <a:r>
              <a:rPr lang="id-ID" dirty="0"/>
              <a:t>Struktur grafik Web </a:t>
            </a:r>
            <a:endParaRPr lang="id-ID" dirty="0" smtClean="0"/>
          </a:p>
          <a:p>
            <a:pPr marL="0" indent="0">
              <a:buNone/>
            </a:pPr>
            <a:r>
              <a:rPr lang="id-ID" dirty="0"/>
              <a:t> Setiap halaman di web memiliki beberapa jumlah link ke depan disebut sebagai keluar tepi dan beberapa jumlah link kembali disebut di tepi . Misalnya pada gambar 1 halaman B memiliki dua link kembali</a:t>
            </a:r>
            <a:endParaRPr lang="id-ID" dirty="0" smtClean="0"/>
          </a:p>
        </p:txBody>
      </p:sp>
    </p:spTree>
    <p:extLst>
      <p:ext uri="{BB962C8B-B14F-4D97-AF65-F5344CB8AC3E}">
        <p14:creationId xmlns:p14="http://schemas.microsoft.com/office/powerpoint/2010/main" val="40088379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a:xfrm>
            <a:off x="1476799" y="2065796"/>
            <a:ext cx="8946541" cy="4195481"/>
          </a:xfrm>
        </p:spPr>
        <p:txBody>
          <a:bodyPr/>
          <a:lstStyle/>
          <a:p>
            <a:pPr marL="0" indent="0">
              <a:buNone/>
            </a:pPr>
            <a:r>
              <a:rPr lang="id-ID" dirty="0"/>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1685" y="321972"/>
            <a:ext cx="5576318" cy="2923504"/>
          </a:xfrm>
          <a:prstGeom prst="rect">
            <a:avLst/>
          </a:prstGeom>
        </p:spPr>
      </p:pic>
      <p:sp>
        <p:nvSpPr>
          <p:cNvPr id="5" name="Rectangle 4"/>
          <p:cNvSpPr/>
          <p:nvPr/>
        </p:nvSpPr>
        <p:spPr>
          <a:xfrm>
            <a:off x="1270716" y="3876213"/>
            <a:ext cx="6096000" cy="1477328"/>
          </a:xfrm>
          <a:prstGeom prst="rect">
            <a:avLst/>
          </a:prstGeom>
        </p:spPr>
        <p:txBody>
          <a:bodyPr>
            <a:spAutoFit/>
          </a:bodyPr>
          <a:lstStyle/>
          <a:p>
            <a:r>
              <a:rPr lang="id-ID" dirty="0"/>
              <a:t>Query-independen kriteria </a:t>
            </a:r>
            <a:r>
              <a:rPr lang="id-ID" dirty="0" smtClean="0"/>
              <a:t>peringkat: </a:t>
            </a:r>
            <a:r>
              <a:rPr lang="id-ID" dirty="0"/>
              <a:t>Menurut kriteria ini jika halaman web memiliki jumlah yang lebih besar dari hyperlink yang menunjuk ke itu (juga disebut inlinks) maka itu dianggap sebagai halaman yang lebih baik</a:t>
            </a:r>
          </a:p>
        </p:txBody>
      </p:sp>
    </p:spTree>
    <p:extLst>
      <p:ext uri="{BB962C8B-B14F-4D97-AF65-F5344CB8AC3E}">
        <p14:creationId xmlns:p14="http://schemas.microsoft.com/office/powerpoint/2010/main" val="6797423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Kelemahan utama dari kriteria ini adalah bahwa setiap link sama-sama tertimbang. Dengan demikian, tidak dapat membedakan kualitas halaman yang akan ditunjuk oleh i halaman berkualitas rendah dari kualitas halaman yang akan ditunjuk oleh i halaman berkualitas tinggi. Jelas lebih mudah untuk membuat halaman tampak tinggi-kualitas-hanya menciptakan banyak halaman lain yang mengarah ke hal itu.</a:t>
            </a:r>
          </a:p>
          <a:p>
            <a:endParaRPr lang="id-ID" dirty="0"/>
          </a:p>
        </p:txBody>
      </p:sp>
    </p:spTree>
    <p:extLst>
      <p:ext uri="{BB962C8B-B14F-4D97-AF65-F5344CB8AC3E}">
        <p14:creationId xmlns:p14="http://schemas.microsoft.com/office/powerpoint/2010/main" val="38132362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Untuk mengatasi masalah ini, Brin dan Page </a:t>
            </a:r>
            <a:r>
              <a:rPr lang="id-ID" dirty="0" smtClean="0"/>
              <a:t>diciptakan </a:t>
            </a:r>
            <a:r>
              <a:rPr lang="id-ID" dirty="0"/>
              <a:t>ukuran Page Rank. Page Rank didefinisikan sebagai berikut:  </a:t>
            </a:r>
          </a:p>
          <a:p>
            <a:r>
              <a:rPr lang="id-ID" dirty="0"/>
              <a:t>Gambar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5864" y="2987899"/>
            <a:ext cx="6066473" cy="3460170"/>
          </a:xfrm>
          <a:prstGeom prst="rect">
            <a:avLst/>
          </a:prstGeom>
        </p:spPr>
      </p:pic>
    </p:spTree>
    <p:extLst>
      <p:ext uri="{BB962C8B-B14F-4D97-AF65-F5344CB8AC3E}">
        <p14:creationId xmlns:p14="http://schemas.microsoft.com/office/powerpoint/2010/main" val="25808486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marL="0" indent="0">
              <a:buNone/>
            </a:pPr>
            <a:r>
              <a:rPr lang="id-ID" dirty="0"/>
              <a:t>Pertimbangkan bahwa halaman T1, T2 ... .Tn yang menunjuk ke halaman A dan C (T1) memberi kita tidak ada link keluar dari halaman T1 dan sebagainya kemudian Page Rank dari halaman A diberikan sebagai berikut: Kami berasumsi halaman A memiliki halaman T1 ... Sepuluh yang gunanya untuk itu (yaitu, adalah kutipan). Parameter d adalah damping factor yang dapat diatur antara 0 dan 1. Kami biasanya diatur d untuk 0,85. Juga C (A) didefinisikan sebagai jumlah link keluar dari halaman A. Page Rank dari halaman A diberikan formula berulang sebagai</a:t>
            </a:r>
          </a:p>
        </p:txBody>
      </p:sp>
    </p:spTree>
    <p:extLst>
      <p:ext uri="{BB962C8B-B14F-4D97-AF65-F5344CB8AC3E}">
        <p14:creationId xmlns:p14="http://schemas.microsoft.com/office/powerpoint/2010/main" val="3428587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 Duplikat Penyaringan </a:t>
            </a:r>
            <a:endParaRPr lang="id-ID" dirty="0" smtClean="0"/>
          </a:p>
          <a:p>
            <a:pPr marL="0" indent="0">
              <a:buNone/>
            </a:pPr>
            <a:r>
              <a:rPr lang="id-ID" dirty="0"/>
              <a:t>Percobaan menunjukkan bahwa lebih dari 20% dari dokumen-dokumen yang tersedia untuk publik di Web adalah duplikat atau dekat - duplikat . Dalam setiap dokumen dipandang sebagai urutan token. Kita bisa mengambil token menjadi huruf, atau kata-kata, atau </a:t>
            </a:r>
            <a:r>
              <a:rPr lang="id-ID" dirty="0" smtClean="0"/>
              <a:t>garis.</a:t>
            </a:r>
          </a:p>
          <a:p>
            <a:pPr marL="0" indent="0">
              <a:buNone/>
            </a:pPr>
            <a:r>
              <a:rPr lang="id-ID" dirty="0"/>
              <a:t> </a:t>
            </a:r>
          </a:p>
        </p:txBody>
      </p:sp>
    </p:spTree>
    <p:extLst>
      <p:ext uri="{BB962C8B-B14F-4D97-AF65-F5344CB8AC3E}">
        <p14:creationId xmlns:p14="http://schemas.microsoft.com/office/powerpoint/2010/main" val="7008749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Mengukur </a:t>
            </a:r>
            <a:r>
              <a:rPr lang="id-ID" dirty="0" smtClean="0"/>
              <a:t>Kualitas hasil</a:t>
            </a:r>
            <a:endParaRPr lang="id-ID" dirty="0"/>
          </a:p>
        </p:txBody>
      </p:sp>
      <p:sp>
        <p:nvSpPr>
          <p:cNvPr id="3" name="Content Placeholder 2"/>
          <p:cNvSpPr>
            <a:spLocks noGrp="1"/>
          </p:cNvSpPr>
          <p:nvPr>
            <p:ph idx="1"/>
          </p:nvPr>
        </p:nvSpPr>
        <p:spPr/>
        <p:txBody>
          <a:bodyPr/>
          <a:lstStyle/>
          <a:p>
            <a:pPr marL="0" indent="0">
              <a:buNone/>
            </a:pPr>
            <a:r>
              <a:rPr lang="id-ID" dirty="0" smtClean="0"/>
              <a:t>Hasil </a:t>
            </a:r>
            <a:r>
              <a:rPr lang="id-ID" dirty="0"/>
              <a:t>yang kita dapatkan dari setiap sistem pencarian informasi perlu dievaluasi untuk melihat seberapa relevan itu</a:t>
            </a:r>
            <a:r>
              <a:rPr lang="id-ID" dirty="0" smtClean="0"/>
              <a:t>.</a:t>
            </a:r>
          </a:p>
          <a:p>
            <a:r>
              <a:rPr lang="id-ID" dirty="0"/>
              <a:t> Uji Koleksi </a:t>
            </a:r>
            <a:endParaRPr lang="id-ID" dirty="0" smtClean="0"/>
          </a:p>
          <a:p>
            <a:pPr marL="0" indent="0">
              <a:buNone/>
            </a:pPr>
            <a:r>
              <a:rPr lang="id-ID" dirty="0" smtClean="0"/>
              <a:t>Sebelum </a:t>
            </a:r>
            <a:r>
              <a:rPr lang="id-ID" dirty="0"/>
              <a:t>memulai evaluasi sistem pencarian informasi kita perlu memahami bahwa pengguna menggunakan sistem ini untuk tugas pengambilan seperti dia mungkin ingin menemukan semua dokumen yang relevan untuk query, untuk menyaring dokumen yang relevan dari hasil diambil set dll Semua pengambilan ini tugas yang dilakukan dari koleksi besar dokumen yang disebut sebagai koleksi </a:t>
            </a:r>
            <a:r>
              <a:rPr lang="id-ID" dirty="0" smtClean="0"/>
              <a:t>tes</a:t>
            </a:r>
          </a:p>
          <a:p>
            <a:endParaRPr lang="id-ID" dirty="0"/>
          </a:p>
        </p:txBody>
      </p:sp>
    </p:spTree>
    <p:extLst>
      <p:ext uri="{BB962C8B-B14F-4D97-AF65-F5344CB8AC3E}">
        <p14:creationId xmlns:p14="http://schemas.microsoft.com/office/powerpoint/2010/main" val="7310490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Relevansi Penghakiman </a:t>
            </a:r>
            <a:endParaRPr lang="id-ID" dirty="0" smtClean="0"/>
          </a:p>
          <a:p>
            <a:pPr marL="0" indent="0">
              <a:buNone/>
            </a:pPr>
            <a:r>
              <a:rPr lang="id-ID" dirty="0" smtClean="0"/>
              <a:t>penilaian </a:t>
            </a:r>
            <a:r>
              <a:rPr lang="id-ID" dirty="0"/>
              <a:t>relevansi memberitahu kita dokumen yang relevan dengan masing-masing kebutuhan </a:t>
            </a:r>
            <a:r>
              <a:rPr lang="id-ID" dirty="0" smtClean="0"/>
              <a:t>informasi.</a:t>
            </a:r>
          </a:p>
          <a:p>
            <a:r>
              <a:rPr lang="id-ID" dirty="0"/>
              <a:t> Tindakan Evaluasi </a:t>
            </a:r>
            <a:endParaRPr lang="id-ID" dirty="0" smtClean="0"/>
          </a:p>
          <a:p>
            <a:pPr marL="0" indent="0">
              <a:buNone/>
            </a:pPr>
            <a:r>
              <a:rPr lang="id-ID" dirty="0" smtClean="0"/>
              <a:t>Setelah </a:t>
            </a:r>
            <a:r>
              <a:rPr lang="id-ID" dirty="0"/>
              <a:t>koleksi tes telah selesai, setiap kali seseorang dapat mengajukan permintaan yang berasal dari salah satu topik untuk sistem pencarian, mendapatkan daftar peringkat dokumen diambil, dan mengukur efektivitas sistem menggunakan penilaian relevansi untuk topik itu. </a:t>
            </a:r>
          </a:p>
        </p:txBody>
      </p:sp>
    </p:spTree>
    <p:extLst>
      <p:ext uri="{BB962C8B-B14F-4D97-AF65-F5344CB8AC3E}">
        <p14:creationId xmlns:p14="http://schemas.microsoft.com/office/powerpoint/2010/main" val="3472588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6167" y="579549"/>
            <a:ext cx="8825658" cy="1094705"/>
          </a:xfrm>
        </p:spPr>
        <p:txBody>
          <a:bodyPr/>
          <a:lstStyle/>
          <a:p>
            <a:r>
              <a:rPr lang="id-ID" sz="3600" dirty="0"/>
              <a:t>Latar </a:t>
            </a:r>
            <a:r>
              <a:rPr lang="id-ID" sz="3600" dirty="0" smtClean="0"/>
              <a:t>Belakang</a:t>
            </a:r>
            <a:r>
              <a:rPr lang="id-ID" sz="2400" dirty="0"/>
              <a:t/>
            </a:r>
            <a:br>
              <a:rPr lang="id-ID" sz="2400" dirty="0"/>
            </a:br>
            <a:endParaRPr lang="id-ID" sz="2400" dirty="0"/>
          </a:p>
        </p:txBody>
      </p:sp>
      <p:sp>
        <p:nvSpPr>
          <p:cNvPr id="3" name="Subtitle 2"/>
          <p:cNvSpPr>
            <a:spLocks noGrp="1"/>
          </p:cNvSpPr>
          <p:nvPr>
            <p:ph type="subTitle" idx="1"/>
          </p:nvPr>
        </p:nvSpPr>
        <p:spPr>
          <a:xfrm>
            <a:off x="1154955" y="1545465"/>
            <a:ext cx="8825658" cy="4093335"/>
          </a:xfrm>
        </p:spPr>
        <p:txBody>
          <a:bodyPr>
            <a:normAutofit fontScale="85000" lnSpcReduction="10000"/>
          </a:bodyPr>
          <a:lstStyle/>
          <a:p>
            <a:r>
              <a:rPr lang="id-ID" cap="none" dirty="0" smtClean="0"/>
              <a:t>	</a:t>
            </a:r>
            <a:r>
              <a:rPr lang="id-ID" cap="none" dirty="0" smtClean="0">
                <a:solidFill>
                  <a:schemeClr val="tx1"/>
                </a:solidFill>
              </a:rPr>
              <a:t>Menurut sulistiyo basuki: perpustakaan adalah ruangan, bagian sebuah  gedung, ataupun  gedung itu sendiri  yang digunakan untuk menyimpan buku atau terbitan lainya yang biasanya disimpan menurut tata susunan tertentu untuk digunakan  pembaca, bukan untuk dijual. </a:t>
            </a:r>
          </a:p>
          <a:p>
            <a:r>
              <a:rPr lang="id-ID" cap="none" dirty="0" smtClean="0">
                <a:solidFill>
                  <a:schemeClr val="tx1"/>
                </a:solidFill>
              </a:rPr>
              <a:t>	Pada dasarnya jajaran koleksi atau susunan koleksi di rak perpustakaan adalah untuk mempermudah menemukan kembali setiap koleksi yang ada di perpustakaan, karena itu koleksi diperpustakaan harus diatur/dijajarkan secermat mungkin sesuai peraturan yang berlaku. Namun berdasrkan dari kenyataan susunankoleksi perpustakaan hanya dapat </a:t>
            </a:r>
          </a:p>
          <a:p>
            <a:r>
              <a:rPr lang="id-ID" cap="none" dirty="0" smtClean="0">
                <a:solidFill>
                  <a:schemeClr val="tx1"/>
                </a:solidFill>
              </a:rPr>
              <a:t> </a:t>
            </a:r>
          </a:p>
          <a:p>
            <a:r>
              <a:rPr lang="id-ID" cap="none" dirty="0" smtClean="0">
                <a:solidFill>
                  <a:schemeClr val="tx1"/>
                </a:solidFill>
              </a:rPr>
              <a:t>	diatur menurut satu urutan saja yaitu: alfabetis pengarang, judul, atau nomor klas dan lain sebagainya, sedangkan kebiasaan dari pemakai pada umumnya jika mencari suatu karya akan melalui apa yang dikenalnya, seperti nama pengarang, judul, nomor kelasnya bahkan melalui subjek karya yang ia inginkan</a:t>
            </a:r>
            <a:r>
              <a:rPr lang="id-ID" cap="none" dirty="0" smtClean="0"/>
              <a:t>.</a:t>
            </a:r>
            <a:endParaRPr lang="id-ID" cap="none" dirty="0"/>
          </a:p>
        </p:txBody>
      </p:sp>
    </p:spTree>
    <p:extLst>
      <p:ext uri="{BB962C8B-B14F-4D97-AF65-F5344CB8AC3E}">
        <p14:creationId xmlns:p14="http://schemas.microsoft.com/office/powerpoint/2010/main" val="29953935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 Presisi dan </a:t>
            </a:r>
            <a:r>
              <a:rPr lang="id-ID" dirty="0" smtClean="0"/>
              <a:t>Recall</a:t>
            </a:r>
          </a:p>
          <a:p>
            <a:pPr marL="0" indent="0">
              <a:buNone/>
            </a:pPr>
            <a:r>
              <a:rPr lang="id-ID" dirty="0"/>
              <a:t>Dua aspek yang paling dasar dan paling penting dari pusat efektivitas pada jumlah dokumen yang relevan diambil: </a:t>
            </a:r>
          </a:p>
          <a:p>
            <a:pPr marL="457200" indent="-457200">
              <a:buAutoNum type="arabicPeriod"/>
            </a:pPr>
            <a:r>
              <a:rPr lang="id-ID" dirty="0" smtClean="0"/>
              <a:t>Presisi</a:t>
            </a:r>
            <a:r>
              <a:rPr lang="id-ID" dirty="0"/>
              <a:t>: Jumlah dokumen yang relevan di set diambil memberi kita ketepatan sistem. </a:t>
            </a:r>
            <a:endParaRPr lang="id-ID" dirty="0" smtClean="0"/>
          </a:p>
          <a:p>
            <a:pPr marL="457200" indent="-457200">
              <a:buAutoNum type="arabicPeriod"/>
            </a:pPr>
            <a:r>
              <a:rPr lang="id-ID" dirty="0" smtClean="0"/>
              <a:t>Ingat</a:t>
            </a:r>
            <a:r>
              <a:rPr lang="id-ID" dirty="0"/>
              <a:t>: Jumlah total dokumen yang relevan diambil dari total koleksi dokumen atau dari corpus yang tersedia memberi kita nilai recall untuk sistem. </a:t>
            </a:r>
          </a:p>
        </p:txBody>
      </p:sp>
    </p:spTree>
    <p:extLst>
      <p:ext uri="{BB962C8B-B14F-4D97-AF65-F5344CB8AC3E}">
        <p14:creationId xmlns:p14="http://schemas.microsoft.com/office/powerpoint/2010/main" val="21414249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r>
              <a:rPr lang="id-ID" dirty="0"/>
              <a:t> Precision - Ingat Curve </a:t>
            </a:r>
            <a:endParaRPr lang="id-ID" dirty="0" smtClean="0"/>
          </a:p>
          <a:p>
            <a:pPr marL="0" indent="0">
              <a:buNone/>
            </a:pPr>
            <a:r>
              <a:rPr lang="id-ID" dirty="0"/>
              <a:t>Merencanakan recall dan presisi melalui serangkaian peringkat cut-off menghasilkan kurva </a:t>
            </a:r>
            <a:r>
              <a:rPr lang="id-ID" dirty="0" smtClean="0"/>
              <a:t>presisi-recall.</a:t>
            </a:r>
          </a:p>
          <a:p>
            <a:r>
              <a:rPr lang="id-ID" dirty="0"/>
              <a:t> Discounted Cumulative Gain Family </a:t>
            </a:r>
            <a:endParaRPr lang="id-ID" dirty="0" smtClean="0"/>
          </a:p>
          <a:p>
            <a:pPr marL="0" indent="0">
              <a:buNone/>
            </a:pPr>
            <a:r>
              <a:rPr lang="id-ID" dirty="0"/>
              <a:t>Diskon akumulasi keuntungan (DCG) didefinisikan oleh fungsi keuntungan dan fungsi diskon. Fungsi gain memberitahu kita nilai dari dokumen yang relevan khusus untuk pengguna, yang memungkinkan DCG untuk mengambil keuntungan dari nilai relevansi. Misalnya, relevansi penilaian dapat dilakukan pada skala tiga titik </a:t>
            </a:r>
            <a:r>
              <a:rPr lang="id-ID" dirty="0" smtClean="0"/>
              <a:t>(</a:t>
            </a:r>
            <a:r>
              <a:rPr lang="id-ID" dirty="0"/>
              <a:t>tidak relevan, relevan, sangat relevan) atau skala lima poin </a:t>
            </a:r>
            <a:r>
              <a:rPr lang="id-ID" dirty="0" smtClean="0"/>
              <a:t>relevan</a:t>
            </a:r>
            <a:r>
              <a:rPr lang="id-ID" dirty="0"/>
              <a:t>, sangat relevan) atau skala lima poin </a:t>
            </a:r>
            <a:r>
              <a:rPr lang="en-US" dirty="0"/>
              <a:t>(poor, fair, good, excellent, perfect)</a:t>
            </a:r>
            <a:r>
              <a:rPr lang="id-ID" dirty="0" smtClean="0"/>
              <a:t>; </a:t>
            </a:r>
            <a:r>
              <a:rPr lang="id-ID" dirty="0"/>
              <a:t>fungsi gain DCG dapat mengambil keuntungan dari nilai tersebut dengan memetakannya ke nilai numerik untuk mencerminkan utilitas mereka ke pengguna. memetakannya ke nilai numerik untuk mencerminkan utilitas mereka ke pengguna. presisi tradisional dan recall hanya dapat menggunakan penilaian biner.</a:t>
            </a:r>
          </a:p>
        </p:txBody>
      </p:sp>
    </p:spTree>
    <p:extLst>
      <p:ext uri="{BB962C8B-B14F-4D97-AF65-F5344CB8AC3E}">
        <p14:creationId xmlns:p14="http://schemas.microsoft.com/office/powerpoint/2010/main" val="15294958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Kesimpulan</a:t>
            </a:r>
            <a:endParaRPr lang="id-ID" dirty="0"/>
          </a:p>
        </p:txBody>
      </p:sp>
      <p:sp>
        <p:nvSpPr>
          <p:cNvPr id="3" name="Content Placeholder 2"/>
          <p:cNvSpPr>
            <a:spLocks noGrp="1"/>
          </p:cNvSpPr>
          <p:nvPr>
            <p:ph idx="1"/>
          </p:nvPr>
        </p:nvSpPr>
        <p:spPr/>
        <p:txBody>
          <a:bodyPr/>
          <a:lstStyle/>
          <a:p>
            <a:pPr marL="0" indent="0">
              <a:buNone/>
            </a:pPr>
            <a:r>
              <a:rPr lang="id-ID" dirty="0"/>
              <a:t>Evaluasi Efektivitas merupakan aspek penting dari penelitian dan perancangan sistem pencarian informasi. Banyak penelitian telah dilakukan pada topik, dan lebih terus muncul setiap tahun. Masalah biaya-efektif menilai relevansi dan evaluasi tetap penting. Minat merancang model pengguna untuk evaluasi yang melampaui individu, independen dokumen relevansi baru-baru ini meningkat; pekerjaan yang sedang berlangsung dalam kebaruan dan keragaman sedang menyelidiki timbal balik antara relevansi dalam kebaruan dan keragaman sedang menyelidiki timbal balik antara relevansi dokumen dan redundansi informasi yang relevan dalam dokumen.</a:t>
            </a:r>
          </a:p>
          <a:p>
            <a:endParaRPr lang="id-ID" dirty="0"/>
          </a:p>
        </p:txBody>
      </p:sp>
    </p:spTree>
    <p:extLst>
      <p:ext uri="{BB962C8B-B14F-4D97-AF65-F5344CB8AC3E}">
        <p14:creationId xmlns:p14="http://schemas.microsoft.com/office/powerpoint/2010/main" val="23657670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7558" y="2756077"/>
            <a:ext cx="9404723" cy="1389609"/>
          </a:xfrm>
        </p:spPr>
        <p:txBody>
          <a:bodyPr/>
          <a:lstStyle/>
          <a:p>
            <a:pPr algn="ctr"/>
            <a:r>
              <a:rPr lang="id-ID" sz="4800" dirty="0" smtClean="0"/>
              <a:t>TERIMA KASIH</a:t>
            </a:r>
            <a:endParaRPr lang="id-ID" sz="4800" dirty="0"/>
          </a:p>
        </p:txBody>
      </p:sp>
      <p:sp>
        <p:nvSpPr>
          <p:cNvPr id="3" name="Content Placeholder 2"/>
          <p:cNvSpPr>
            <a:spLocks noGrp="1"/>
          </p:cNvSpPr>
          <p:nvPr>
            <p:ph idx="1"/>
          </p:nvPr>
        </p:nvSpPr>
        <p:spPr>
          <a:xfrm>
            <a:off x="1103312" y="6202680"/>
            <a:ext cx="8946541" cy="45719"/>
          </a:xfrm>
        </p:spPr>
        <p:txBody>
          <a:bodyPr>
            <a:normAutofit fontScale="25000" lnSpcReduction="20000"/>
          </a:bodyPr>
          <a:lstStyle/>
          <a:p>
            <a:endParaRPr lang="id-ID" dirty="0"/>
          </a:p>
        </p:txBody>
      </p:sp>
    </p:spTree>
    <p:extLst>
      <p:ext uri="{BB962C8B-B14F-4D97-AF65-F5344CB8AC3E}">
        <p14:creationId xmlns:p14="http://schemas.microsoft.com/office/powerpoint/2010/main" val="2323215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r>
              <a:rPr lang="id-ID" dirty="0"/>
              <a:t>Adanya keterbatasan susunan koleksi bila dilakukan penelusuran seperti yang di </a:t>
            </a:r>
            <a:r>
              <a:rPr lang="id-ID" dirty="0" smtClean="0"/>
              <a:t>atas, dimana </a:t>
            </a:r>
            <a:r>
              <a:rPr lang="id-ID" dirty="0"/>
              <a:t>dikemukakan bahwa secara fisik sebuah dokumen hanya dapat disusun dari salah satu cirinya sehingga hanya dapat dilakukan pendekatan tunggal, maka dengan demikian jelas akan menimbulkan masalah bagi mereka yang cara penelusurannya tidak </a:t>
            </a:r>
            <a:r>
              <a:rPr lang="id-ID" dirty="0" smtClean="0"/>
              <a:t>sejalan </a:t>
            </a:r>
            <a:r>
              <a:rPr lang="id-ID" dirty="0"/>
              <a:t>dengan susunan koleksi pada raknya. Maka untuk mengatasi masalah tersebut adalah melalui sarana temu kembali berupa catalog. Dasar pertimbangannya ialah entrientri catalog dibuatkan duplikasinya sebanyak yang dikehendaki, yaitu setelah diberi tambahan tajuk sesuai kebutuhan. Masing-masing entri dapat menjadi catalog pengarang, catalog judul, dan subjek. </a:t>
            </a:r>
          </a:p>
        </p:txBody>
      </p:sp>
    </p:spTree>
    <p:extLst>
      <p:ext uri="{BB962C8B-B14F-4D97-AF65-F5344CB8AC3E}">
        <p14:creationId xmlns:p14="http://schemas.microsoft.com/office/powerpoint/2010/main" val="3947781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FUNGSI DAN TUJUAN KATALOG</a:t>
            </a:r>
            <a:endParaRPr lang="id-ID" dirty="0"/>
          </a:p>
        </p:txBody>
      </p:sp>
      <p:sp>
        <p:nvSpPr>
          <p:cNvPr id="3" name="Content Placeholder 2"/>
          <p:cNvSpPr>
            <a:spLocks noGrp="1"/>
          </p:cNvSpPr>
          <p:nvPr>
            <p:ph idx="1"/>
          </p:nvPr>
        </p:nvSpPr>
        <p:spPr>
          <a:xfrm>
            <a:off x="1103312" y="2052918"/>
            <a:ext cx="10024034" cy="4195481"/>
          </a:xfrm>
        </p:spPr>
        <p:txBody>
          <a:bodyPr>
            <a:normAutofit fontScale="92500" lnSpcReduction="20000"/>
          </a:bodyPr>
          <a:lstStyle/>
          <a:p>
            <a:pPr marL="0" indent="0">
              <a:buNone/>
            </a:pPr>
            <a:r>
              <a:rPr lang="id-ID" dirty="0" smtClean="0"/>
              <a:t> </a:t>
            </a:r>
          </a:p>
          <a:p>
            <a:r>
              <a:rPr lang="id-ID" dirty="0" smtClean="0"/>
              <a:t>Katalog </a:t>
            </a:r>
            <a:r>
              <a:rPr lang="id-ID" dirty="0"/>
              <a:t>tidak lain adalah daftar entri-entri yang mewakili koleksi </a:t>
            </a:r>
            <a:r>
              <a:rPr lang="id-ID" dirty="0" smtClean="0"/>
              <a:t>perpustakaan.</a:t>
            </a:r>
          </a:p>
          <a:p>
            <a:r>
              <a:rPr lang="id-ID" dirty="0"/>
              <a:t>Menurut Charles Ami Cutter (Basuki, 1991) mengemukakan bahwa tujuan katalog adalah sebagai berikut: </a:t>
            </a:r>
            <a:endParaRPr lang="id-ID" dirty="0" smtClean="0"/>
          </a:p>
          <a:p>
            <a:pPr marL="0" indent="0">
              <a:buNone/>
            </a:pPr>
            <a:r>
              <a:rPr lang="id-ID" dirty="0" smtClean="0"/>
              <a:t>	a</a:t>
            </a:r>
            <a:r>
              <a:rPr lang="id-ID" dirty="0"/>
              <a:t>. Untuk memungkinkan seseorang menemukan dokumen perpustakaan </a:t>
            </a:r>
            <a:r>
              <a:rPr lang="id-ID" dirty="0" smtClean="0"/>
              <a:t>		   		apabila dari </a:t>
            </a:r>
            <a:r>
              <a:rPr lang="id-ID" dirty="0"/>
              <a:t>dokumen itu ia ketahui pengarang, judul atau subjeknya. </a:t>
            </a:r>
            <a:endParaRPr lang="id-ID" dirty="0" smtClean="0"/>
          </a:p>
          <a:p>
            <a:pPr marL="0" indent="0">
              <a:buNone/>
            </a:pPr>
            <a:r>
              <a:rPr lang="id-ID" dirty="0" smtClean="0"/>
              <a:t>	b</a:t>
            </a:r>
            <a:r>
              <a:rPr lang="id-ID" dirty="0"/>
              <a:t>. Untuk menunjukkan koleksi yang ada diperpustakaan: </a:t>
            </a:r>
            <a:endParaRPr lang="id-ID" dirty="0" smtClean="0"/>
          </a:p>
          <a:p>
            <a:pPr marL="0" indent="0">
              <a:buNone/>
            </a:pPr>
            <a:r>
              <a:rPr lang="id-ID" dirty="0"/>
              <a:t>	</a:t>
            </a:r>
            <a:r>
              <a:rPr lang="id-ID" dirty="0" smtClean="0"/>
              <a:t>	1</a:t>
            </a:r>
            <a:r>
              <a:rPr lang="id-ID" dirty="0"/>
              <a:t>) Karya pengarang tertentu </a:t>
            </a:r>
            <a:endParaRPr lang="id-ID" dirty="0" smtClean="0"/>
          </a:p>
          <a:p>
            <a:pPr marL="0" indent="0">
              <a:buNone/>
            </a:pPr>
            <a:r>
              <a:rPr lang="id-ID" dirty="0"/>
              <a:t>	</a:t>
            </a:r>
            <a:r>
              <a:rPr lang="id-ID" dirty="0" smtClean="0"/>
              <a:t>	2</a:t>
            </a:r>
            <a:r>
              <a:rPr lang="id-ID" dirty="0"/>
              <a:t>) Mengenai subjek tertentu (dan yang berkaitan dengannya). </a:t>
            </a:r>
            <a:endParaRPr lang="id-ID" dirty="0" smtClean="0"/>
          </a:p>
          <a:p>
            <a:pPr marL="0" indent="0">
              <a:buNone/>
            </a:pPr>
            <a:r>
              <a:rPr lang="id-ID" dirty="0"/>
              <a:t>	</a:t>
            </a:r>
            <a:r>
              <a:rPr lang="id-ID" dirty="0" smtClean="0"/>
              <a:t>	3</a:t>
            </a:r>
            <a:r>
              <a:rPr lang="id-ID" dirty="0"/>
              <a:t>) Dalam jenis bentuk sastra tertentu. </a:t>
            </a:r>
            <a:endParaRPr lang="id-ID" dirty="0" smtClean="0"/>
          </a:p>
          <a:p>
            <a:pPr marL="0" indent="0">
              <a:buNone/>
            </a:pPr>
            <a:r>
              <a:rPr lang="id-ID" dirty="0" smtClean="0"/>
              <a:t>	c</a:t>
            </a:r>
            <a:r>
              <a:rPr lang="id-ID" dirty="0"/>
              <a:t>. Untuk membantu pemilihan dokumen yang baik dari segi edisi maupun dari </a:t>
            </a:r>
            <a:r>
              <a:rPr lang="id-ID" dirty="0" smtClean="0"/>
              <a:t>		segi karakteristiknya</a:t>
            </a:r>
            <a:endParaRPr lang="id-ID" dirty="0"/>
          </a:p>
        </p:txBody>
      </p:sp>
    </p:spTree>
    <p:extLst>
      <p:ext uri="{BB962C8B-B14F-4D97-AF65-F5344CB8AC3E}">
        <p14:creationId xmlns:p14="http://schemas.microsoft.com/office/powerpoint/2010/main" val="1047136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lnSpcReduction="10000"/>
          </a:bodyPr>
          <a:lstStyle/>
          <a:p>
            <a:r>
              <a:rPr lang="id-ID" dirty="0"/>
              <a:t>Setelah uraian tentang arti dan tujuan katalog diatas, maka dapat dipahami mengapa perpustakaan perlu mempunyai katalog. Karena yang jelas katalog dapat berfungsi: </a:t>
            </a:r>
            <a:endParaRPr lang="id-ID" dirty="0" smtClean="0"/>
          </a:p>
          <a:p>
            <a:pPr marL="0" indent="0">
              <a:buNone/>
            </a:pPr>
            <a:r>
              <a:rPr lang="id-ID" dirty="0" smtClean="0"/>
              <a:t>	1</a:t>
            </a:r>
            <a:r>
              <a:rPr lang="id-ID" dirty="0"/>
              <a:t>) Catatan lengkap/sebagian tentang koleksi perpustakaan </a:t>
            </a:r>
            <a:r>
              <a:rPr lang="id-ID" dirty="0" smtClean="0"/>
              <a:t>.</a:t>
            </a:r>
          </a:p>
          <a:p>
            <a:pPr marL="0" indent="0">
              <a:buNone/>
            </a:pPr>
            <a:r>
              <a:rPr lang="id-ID" dirty="0" smtClean="0"/>
              <a:t>	2</a:t>
            </a:r>
            <a:r>
              <a:rPr lang="id-ID" dirty="0"/>
              <a:t>) Kunci untuk menemukan karya yang diperlukan</a:t>
            </a:r>
            <a:r>
              <a:rPr lang="id-ID" dirty="0" smtClean="0"/>
              <a:t>.</a:t>
            </a:r>
          </a:p>
          <a:p>
            <a:pPr marL="0" indent="0">
              <a:buNone/>
            </a:pPr>
            <a:r>
              <a:rPr lang="id-ID" dirty="0" smtClean="0"/>
              <a:t>	3</a:t>
            </a:r>
            <a:r>
              <a:rPr lang="id-ID" dirty="0"/>
              <a:t>) Sumber yang memberikan alternative pilihan karya. </a:t>
            </a:r>
            <a:endParaRPr lang="id-ID" dirty="0" smtClean="0"/>
          </a:p>
          <a:p>
            <a:pPr marL="0" indent="0">
              <a:buNone/>
            </a:pPr>
            <a:r>
              <a:rPr lang="id-ID" dirty="0" smtClean="0"/>
              <a:t>	4</a:t>
            </a:r>
            <a:r>
              <a:rPr lang="id-ID" dirty="0"/>
              <a:t>) Sumber untuk menyusun </a:t>
            </a:r>
            <a:r>
              <a:rPr lang="id-ID" dirty="0" smtClean="0"/>
              <a:t>bibliografi.</a:t>
            </a:r>
          </a:p>
          <a:p>
            <a:pPr marL="0" indent="0">
              <a:buNone/>
            </a:pPr>
            <a:r>
              <a:rPr lang="id-ID" dirty="0" smtClean="0"/>
              <a:t>	5</a:t>
            </a:r>
            <a:r>
              <a:rPr lang="id-ID" dirty="0"/>
              <a:t>) Alat bantu untuk mengikat isi </a:t>
            </a:r>
            <a:r>
              <a:rPr lang="id-ID" dirty="0" smtClean="0"/>
              <a:t>koleksi. </a:t>
            </a:r>
          </a:p>
          <a:p>
            <a:pPr marL="0" indent="0">
              <a:buNone/>
            </a:pPr>
            <a:r>
              <a:rPr lang="id-ID" dirty="0"/>
              <a:t>Atau dengan kata lain katalog berfungsi sebagai ingatan (memori) sistem dan merupakan sarana temu kembali utama untuk koleksi perpustakaan. </a:t>
            </a:r>
            <a:endParaRPr lang="id-ID" dirty="0" smtClean="0"/>
          </a:p>
        </p:txBody>
      </p:sp>
    </p:spTree>
    <p:extLst>
      <p:ext uri="{BB962C8B-B14F-4D97-AF65-F5344CB8AC3E}">
        <p14:creationId xmlns:p14="http://schemas.microsoft.com/office/powerpoint/2010/main" val="2181203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Bentuk Fisik Katalog </a:t>
            </a:r>
          </a:p>
        </p:txBody>
      </p:sp>
      <p:sp>
        <p:nvSpPr>
          <p:cNvPr id="3" name="Content Placeholder 2"/>
          <p:cNvSpPr>
            <a:spLocks noGrp="1"/>
          </p:cNvSpPr>
          <p:nvPr>
            <p:ph idx="1"/>
          </p:nvPr>
        </p:nvSpPr>
        <p:spPr>
          <a:xfrm>
            <a:off x="437882" y="1403798"/>
            <a:ext cx="10612191" cy="4844602"/>
          </a:xfrm>
        </p:spPr>
        <p:txBody>
          <a:bodyPr>
            <a:normAutofit fontScale="77500" lnSpcReduction="20000"/>
          </a:bodyPr>
          <a:lstStyle/>
          <a:p>
            <a:r>
              <a:rPr lang="id-ID" dirty="0" smtClean="0"/>
              <a:t>Ada beberapa bentuk fisik katalog di antaranya:</a:t>
            </a:r>
          </a:p>
          <a:p>
            <a:pPr marL="0" indent="0">
              <a:buNone/>
            </a:pPr>
            <a:r>
              <a:rPr lang="id-ID" dirty="0" smtClean="0"/>
              <a:t>	a</a:t>
            </a:r>
            <a:r>
              <a:rPr lang="id-ID" dirty="0"/>
              <a:t>. Katalog </a:t>
            </a:r>
            <a:r>
              <a:rPr lang="id-ID" dirty="0" smtClean="0"/>
              <a:t>Kartu</a:t>
            </a:r>
          </a:p>
          <a:p>
            <a:pPr marL="0" indent="0">
              <a:buNone/>
            </a:pPr>
            <a:r>
              <a:rPr lang="id-ID" dirty="0" smtClean="0"/>
              <a:t>	b</a:t>
            </a:r>
            <a:r>
              <a:rPr lang="id-ID" dirty="0"/>
              <a:t>. Katalog </a:t>
            </a:r>
            <a:r>
              <a:rPr lang="id-ID" dirty="0" smtClean="0"/>
              <a:t>Buku</a:t>
            </a:r>
          </a:p>
          <a:p>
            <a:pPr marL="0" indent="0">
              <a:buNone/>
            </a:pPr>
            <a:r>
              <a:rPr lang="id-ID" dirty="0" smtClean="0"/>
              <a:t>	c</a:t>
            </a:r>
            <a:r>
              <a:rPr lang="id-ID" dirty="0"/>
              <a:t>. Katalog </a:t>
            </a:r>
            <a:r>
              <a:rPr lang="id-ID" dirty="0" smtClean="0"/>
              <a:t>Lembaran</a:t>
            </a:r>
          </a:p>
          <a:p>
            <a:pPr marL="0" indent="0">
              <a:buNone/>
            </a:pPr>
            <a:r>
              <a:rPr lang="id-ID" dirty="0" smtClean="0"/>
              <a:t>	</a:t>
            </a:r>
            <a:r>
              <a:rPr lang="it-IT" dirty="0" smtClean="0"/>
              <a:t>d</a:t>
            </a:r>
            <a:r>
              <a:rPr lang="it-IT" dirty="0"/>
              <a:t>. </a:t>
            </a:r>
            <a:r>
              <a:rPr lang="it-IT" dirty="0" smtClean="0"/>
              <a:t>Katalog </a:t>
            </a:r>
            <a:r>
              <a:rPr lang="it-IT" dirty="0"/>
              <a:t>Komputer (On Line Computer Catalog) </a:t>
            </a:r>
            <a:endParaRPr lang="id-ID" dirty="0" smtClean="0"/>
          </a:p>
          <a:p>
            <a:pPr marL="0" indent="0">
              <a:buNone/>
            </a:pPr>
            <a:r>
              <a:rPr lang="id-ID" dirty="0"/>
              <a:t>	</a:t>
            </a:r>
            <a:r>
              <a:rPr lang="id-ID" dirty="0" smtClean="0"/>
              <a:t>Untuk </a:t>
            </a:r>
            <a:r>
              <a:rPr lang="id-ID" dirty="0"/>
              <a:t>dapat menentukan katalog mana yang baik, berkut ini akan diketenukan sejumlah persyaratan ideal walaupun pada dasarnya tidak ada bentuk yang sempurna, karena masing-masing mempunyai kelebihan dan kekurangannya. Syarat-syarat bentuk katalog yang ideal antara lain</a:t>
            </a:r>
            <a:r>
              <a:rPr lang="id-ID" dirty="0" smtClean="0"/>
              <a:t>:</a:t>
            </a:r>
          </a:p>
          <a:p>
            <a:pPr marL="0" indent="0">
              <a:buNone/>
            </a:pPr>
            <a:r>
              <a:rPr lang="id-ID" dirty="0" smtClean="0"/>
              <a:t> </a:t>
            </a:r>
            <a:r>
              <a:rPr lang="id-ID" dirty="0"/>
              <a:t>1. Flexibel dalam arti mudah menyisipkan yang baru dan mudah mengeluarkan yang tidak dipakai  </a:t>
            </a:r>
            <a:r>
              <a:rPr lang="id-ID" dirty="0" smtClean="0"/>
              <a:t>     lagi</a:t>
            </a:r>
            <a:r>
              <a:rPr lang="id-ID" dirty="0"/>
              <a:t>. </a:t>
            </a:r>
            <a:endParaRPr lang="id-ID" dirty="0" smtClean="0"/>
          </a:p>
          <a:p>
            <a:pPr marL="0" indent="0">
              <a:buNone/>
            </a:pPr>
            <a:r>
              <a:rPr lang="id-ID" dirty="0" smtClean="0"/>
              <a:t>2</a:t>
            </a:r>
            <a:r>
              <a:rPr lang="id-ID" dirty="0"/>
              <a:t>. Mudah digunakan dan diatur. </a:t>
            </a:r>
            <a:endParaRPr lang="id-ID" dirty="0" smtClean="0"/>
          </a:p>
          <a:p>
            <a:pPr marL="0" indent="0">
              <a:buNone/>
            </a:pPr>
            <a:r>
              <a:rPr lang="id-ID" dirty="0" smtClean="0"/>
              <a:t>3</a:t>
            </a:r>
            <a:r>
              <a:rPr lang="id-ID" dirty="0"/>
              <a:t>. Ekonomis dalam pembuatan serta tahan lama. </a:t>
            </a:r>
            <a:endParaRPr lang="id-ID" dirty="0" smtClean="0"/>
          </a:p>
          <a:p>
            <a:pPr marL="0" indent="0">
              <a:buNone/>
            </a:pPr>
            <a:r>
              <a:rPr lang="id-ID" dirty="0" smtClean="0"/>
              <a:t>4</a:t>
            </a:r>
            <a:r>
              <a:rPr lang="id-ID" dirty="0"/>
              <a:t>. Mudah dibuatkan duplikasinya melalui berbagai cara. </a:t>
            </a:r>
            <a:endParaRPr lang="id-ID" dirty="0" smtClean="0"/>
          </a:p>
          <a:p>
            <a:pPr marL="0" indent="0">
              <a:buNone/>
            </a:pPr>
            <a:r>
              <a:rPr lang="id-ID" dirty="0" smtClean="0"/>
              <a:t>5</a:t>
            </a:r>
            <a:r>
              <a:rPr lang="id-ID" dirty="0"/>
              <a:t>. Tidak memakan tempat dan mudah dipindahkan. </a:t>
            </a:r>
            <a:endParaRPr lang="id-ID" dirty="0" smtClean="0"/>
          </a:p>
          <a:p>
            <a:pPr marL="0" indent="0">
              <a:buNone/>
            </a:pPr>
            <a:r>
              <a:rPr lang="id-ID" dirty="0" smtClean="0"/>
              <a:t>6</a:t>
            </a:r>
            <a:r>
              <a:rPr lang="id-ID" dirty="0"/>
              <a:t>. Mudah diberi petunjuk untuk memudahkan pemakai mencari yang berhubungan dengan kebutuhannya</a:t>
            </a:r>
          </a:p>
        </p:txBody>
      </p:sp>
    </p:spTree>
    <p:extLst>
      <p:ext uri="{BB962C8B-B14F-4D97-AF65-F5344CB8AC3E}">
        <p14:creationId xmlns:p14="http://schemas.microsoft.com/office/powerpoint/2010/main" val="2178010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Dengan demikian kehadiran catalog sebagai wakil ringkas dokumen perpustaktaan dan sekaligus merupakan sarana temu kembali utama di perpustakaan dapat memberikan 3 titik pendekatan dalam menentukan dokumen, yaitu:  </a:t>
            </a:r>
            <a:endParaRPr lang="id-ID" dirty="0" smtClean="0"/>
          </a:p>
          <a:p>
            <a:pPr marL="0" indent="0">
              <a:buNone/>
            </a:pPr>
            <a:r>
              <a:rPr lang="id-ID" dirty="0" smtClean="0"/>
              <a:t>	- </a:t>
            </a:r>
            <a:r>
              <a:rPr lang="id-ID" dirty="0"/>
              <a:t>Bila ingat pengarang, maka dapat melakukan penelusuran </a:t>
            </a:r>
            <a:r>
              <a:rPr lang="id-ID" dirty="0" smtClean="0"/>
              <a:t>	melalui </a:t>
            </a:r>
            <a:r>
              <a:rPr lang="id-ID" dirty="0"/>
              <a:t>catalog pengarang. </a:t>
            </a:r>
            <a:endParaRPr lang="id-ID" dirty="0" smtClean="0"/>
          </a:p>
          <a:p>
            <a:pPr marL="0" indent="0">
              <a:buNone/>
            </a:pPr>
            <a:r>
              <a:rPr lang="id-ID" dirty="0" smtClean="0"/>
              <a:t>	- </a:t>
            </a:r>
            <a:r>
              <a:rPr lang="id-ID" dirty="0"/>
              <a:t>Bila tidak ingat pengarang, namun igat judul maka dapat </a:t>
            </a:r>
            <a:r>
              <a:rPr lang="id-ID" dirty="0" smtClean="0"/>
              <a:t>	melakukan </a:t>
            </a:r>
            <a:r>
              <a:rPr lang="id-ID" dirty="0"/>
              <a:t>penelusuran pada catalog judul. </a:t>
            </a:r>
            <a:endParaRPr lang="id-ID" dirty="0" smtClean="0"/>
          </a:p>
          <a:p>
            <a:pPr marL="0" indent="0">
              <a:buNone/>
            </a:pPr>
            <a:r>
              <a:rPr lang="id-ID" dirty="0" smtClean="0"/>
              <a:t>	- </a:t>
            </a:r>
            <a:r>
              <a:rPr lang="id-ID" dirty="0"/>
              <a:t>Bila tidak ingat pengarang dan judul, maka dapat melakukan </a:t>
            </a:r>
            <a:r>
              <a:rPr lang="id-ID" dirty="0" smtClean="0"/>
              <a:t>	penelusuran </a:t>
            </a:r>
            <a:r>
              <a:rPr lang="id-ID" dirty="0"/>
              <a:t>pada catalog subjek. </a:t>
            </a:r>
            <a:endParaRPr lang="id-ID" dirty="0" smtClean="0"/>
          </a:p>
          <a:p>
            <a:pPr marL="0" indent="0">
              <a:buNone/>
            </a:pPr>
            <a:endParaRPr lang="id-ID" dirty="0"/>
          </a:p>
        </p:txBody>
      </p:sp>
    </p:spTree>
    <p:extLst>
      <p:ext uri="{BB962C8B-B14F-4D97-AF65-F5344CB8AC3E}">
        <p14:creationId xmlns:p14="http://schemas.microsoft.com/office/powerpoint/2010/main" val="3898595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Katalog OnLine</a:t>
            </a:r>
            <a:endParaRPr lang="id-ID" dirty="0"/>
          </a:p>
        </p:txBody>
      </p:sp>
      <p:sp>
        <p:nvSpPr>
          <p:cNvPr id="3" name="Content Placeholder 2"/>
          <p:cNvSpPr>
            <a:spLocks noGrp="1"/>
          </p:cNvSpPr>
          <p:nvPr>
            <p:ph idx="1"/>
          </p:nvPr>
        </p:nvSpPr>
        <p:spPr/>
        <p:txBody>
          <a:bodyPr>
            <a:normAutofit fontScale="92500" lnSpcReduction="20000"/>
          </a:bodyPr>
          <a:lstStyle/>
          <a:p>
            <a:r>
              <a:rPr lang="id-ID" dirty="0"/>
              <a:t>Menurut B. Mustafa dalam makalanya yang berjudul “system temu kembali informasi secara online” menyebutkan bahwa system online dalam temu kembali informasi di perpustakaan setidaknya mempunyai tiga manfaat utama yaitu:  </a:t>
            </a:r>
          </a:p>
          <a:p>
            <a:pPr>
              <a:buFontTx/>
              <a:buChar char="-"/>
            </a:pPr>
            <a:r>
              <a:rPr lang="id-ID" dirty="0" smtClean="0"/>
              <a:t>Memberikan </a:t>
            </a:r>
            <a:r>
              <a:rPr lang="id-ID" dirty="0"/>
              <a:t>informasi tentang status mutahir dan actual keberadaan suatu dokumen yang dimiliki oleh perpustakaan.Misalnya apakah dokumen itu ada dirak, sedang dipinjam atau sedang dalam proses perbaikan. </a:t>
            </a:r>
            <a:endParaRPr lang="id-ID" dirty="0" smtClean="0"/>
          </a:p>
          <a:p>
            <a:pPr>
              <a:buFontTx/>
              <a:buChar char="-"/>
            </a:pPr>
            <a:r>
              <a:rPr lang="id-ID" dirty="0" smtClean="0"/>
              <a:t>- </a:t>
            </a:r>
            <a:r>
              <a:rPr lang="id-ID" dirty="0"/>
              <a:t>Menyediakan ekstra titik akses untuk semua dokuman.Maksudnya kalu masi catalog manual hanya bisa di temukan berdasarkan pengarang, judul atau subjek saja,maka dengan system online/otomasi banyak titik akses lain dapat di ciptakan, misalnya melalui tahun terbit, penerbit, edisi, ISBN dan lain sebagainya tergantung kemauan penelusur</a:t>
            </a:r>
            <a:r>
              <a:rPr lang="id-ID" dirty="0" smtClean="0"/>
              <a:t>.</a:t>
            </a:r>
          </a:p>
          <a:p>
            <a:pPr>
              <a:buFontTx/>
              <a:buChar char="-"/>
            </a:pPr>
            <a:r>
              <a:rPr lang="id-ID" dirty="0" smtClean="0"/>
              <a:t> </a:t>
            </a:r>
            <a:r>
              <a:rPr lang="id-ID" dirty="0"/>
              <a:t>- Perpustakaan dapat mengkaji atau meneliti atau memonitor langka-langkah penelusuran yang telah dilakukan oleh pengguna perpustakaan serta total pengunaan catalog dan sebagainya. </a:t>
            </a:r>
          </a:p>
        </p:txBody>
      </p:sp>
    </p:spTree>
    <p:extLst>
      <p:ext uri="{BB962C8B-B14F-4D97-AF65-F5344CB8AC3E}">
        <p14:creationId xmlns:p14="http://schemas.microsoft.com/office/powerpoint/2010/main" val="26093368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386</TotalTime>
  <Words>1918</Words>
  <Application>Microsoft Office PowerPoint</Application>
  <PresentationFormat>Widescreen</PresentationFormat>
  <Paragraphs>136</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Century Gothic</vt:lpstr>
      <vt:lpstr>Wingdings 3</vt:lpstr>
      <vt:lpstr>Ion</vt:lpstr>
      <vt:lpstr>PEMANFAATAN SARANA TEMU KEMBALI INFORMASI   KHUSUSNYA KATALOG UPT PERPUSTAKAAN UNIMA OLEH MAHASISWA </vt:lpstr>
      <vt:lpstr>ANGGOTA KELOMPOK</vt:lpstr>
      <vt:lpstr>Latar Belakang </vt:lpstr>
      <vt:lpstr>PowerPoint Presentation</vt:lpstr>
      <vt:lpstr>FUNGSI DAN TUJUAN KATALOG</vt:lpstr>
      <vt:lpstr>PowerPoint Presentation</vt:lpstr>
      <vt:lpstr>Bentuk Fisik Katalog </vt:lpstr>
      <vt:lpstr>PowerPoint Presentation</vt:lpstr>
      <vt:lpstr>Katalog OnLine</vt:lpstr>
      <vt:lpstr>METODOLOGI PENELITIAN </vt:lpstr>
      <vt:lpstr>PowerPoint Presentation</vt:lpstr>
      <vt:lpstr>PowerPoint Presentation</vt:lpstr>
      <vt:lpstr>PowerPoint Presentation</vt:lpstr>
      <vt:lpstr>Kesimpulan</vt:lpstr>
      <vt:lpstr>Information Retrieval on the Web and its Evaluation </vt:lpstr>
      <vt:lpstr>Latar Belakang</vt:lpstr>
      <vt:lpstr>INFORMATION RETRIEVAL ON THE WEB </vt:lpstr>
      <vt:lpstr>Perbedaan dalam dokumen.  </vt:lpstr>
      <vt:lpstr>Dari segi pengguna</vt:lpstr>
      <vt:lpstr>IR (Information Retrieval) ALAT WEB </vt:lpstr>
      <vt:lpstr> TUJUAN UMUM SEARCH ENGINE </vt:lpstr>
      <vt:lpstr>PowerPoint Presentation</vt:lpstr>
      <vt:lpstr>PowerPoint Presentation</vt:lpstr>
      <vt:lpstr>PowerPoint Presentation</vt:lpstr>
      <vt:lpstr>PowerPoint Presentation</vt:lpstr>
      <vt:lpstr>PowerPoint Presentation</vt:lpstr>
      <vt:lpstr>PowerPoint Presentation</vt:lpstr>
      <vt:lpstr>Mengukur Kualitas hasil</vt:lpstr>
      <vt:lpstr>PowerPoint Presentation</vt:lpstr>
      <vt:lpstr>PowerPoint Presentation</vt:lpstr>
      <vt:lpstr>PowerPoint Presentation</vt:lpstr>
      <vt:lpstr>Kesimpulan</vt:lpstr>
      <vt:lpstr>TERIMA KASIH</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yusuf suyanto</dc:creator>
  <cp:lastModifiedBy>yusuf suyanto</cp:lastModifiedBy>
  <cp:revision>18</cp:revision>
  <dcterms:created xsi:type="dcterms:W3CDTF">2017-05-21T03:13:36Z</dcterms:created>
  <dcterms:modified xsi:type="dcterms:W3CDTF">2017-05-21T10:31:22Z</dcterms:modified>
</cp:coreProperties>
</file>