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7" r:id="rId2"/>
    <p:sldId id="264" r:id="rId3"/>
    <p:sldId id="256" r:id="rId4"/>
    <p:sldId id="265" r:id="rId5"/>
    <p:sldId id="267" r:id="rId6"/>
    <p:sldId id="268" r:id="rId7"/>
    <p:sldId id="269" r:id="rId8"/>
    <p:sldId id="270" r:id="rId9"/>
    <p:sldId id="272" r:id="rId10"/>
    <p:sldId id="271" r:id="rId11"/>
    <p:sldId id="273" r:id="rId12"/>
    <p:sldId id="274" r:id="rId13"/>
    <p:sldId id="27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72" y="7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45820" y="2057400"/>
            <a:ext cx="10515599" cy="2811780"/>
          </a:xfrm>
        </p:spPr>
        <p:txBody>
          <a:bodyPr>
            <a:normAutofit/>
          </a:bodyPr>
          <a:lstStyle/>
          <a:p>
            <a:r>
              <a:rPr lang="id-ID" sz="6000" dirty="0"/>
              <a:t>TEMU BALIK INFORMASI</a:t>
            </a:r>
          </a:p>
        </p:txBody>
      </p:sp>
    </p:spTree>
    <p:extLst>
      <p:ext uri="{BB962C8B-B14F-4D97-AF65-F5344CB8AC3E}">
        <p14:creationId xmlns:p14="http://schemas.microsoft.com/office/powerpoint/2010/main" val="4021263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Penelusuran Koleksi pada OPAC</a:t>
            </a:r>
            <a:endParaRPr lang="en-US" dirty="0"/>
          </a:p>
        </p:txBody>
      </p:sp>
      <p:sp>
        <p:nvSpPr>
          <p:cNvPr id="4" name="Content Placeholder 3"/>
          <p:cNvSpPr>
            <a:spLocks noGrp="1"/>
          </p:cNvSpPr>
          <p:nvPr>
            <p:ph idx="1"/>
          </p:nvPr>
        </p:nvSpPr>
        <p:spPr/>
        <p:txBody>
          <a:bodyPr>
            <a:normAutofit/>
          </a:bodyPr>
          <a:lstStyle/>
          <a:p>
            <a:r>
              <a:rPr lang="id-ID" dirty="0"/>
              <a:t>Penelusuran dengan menggunakan subjek sebagai </a:t>
            </a:r>
            <a:r>
              <a:rPr lang="id-ID" i="1" dirty="0"/>
              <a:t>keyword </a:t>
            </a:r>
            <a:r>
              <a:rPr lang="id-ID" dirty="0"/>
              <a:t>hasil yang didapat hanya mampu menemukan koleksi dengan prosentasi 14,8% atau 19 subjek yang dapat digunakan sebagai </a:t>
            </a:r>
            <a:r>
              <a:rPr lang="id-ID" i="1" dirty="0"/>
              <a:t>keyword </a:t>
            </a:r>
            <a:r>
              <a:rPr lang="id-ID" dirty="0"/>
              <a:t>dari 128 subjek yang tercantum dalam 100 judul koleksi.</a:t>
            </a:r>
          </a:p>
        </p:txBody>
      </p:sp>
    </p:spTree>
    <p:extLst>
      <p:ext uri="{BB962C8B-B14F-4D97-AF65-F5344CB8AC3E}">
        <p14:creationId xmlns:p14="http://schemas.microsoft.com/office/powerpoint/2010/main" val="28331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B956-508A-4C1B-B57D-CBAB172FAFA1}"/>
              </a:ext>
            </a:extLst>
          </p:cNvPr>
          <p:cNvSpPr>
            <a:spLocks noGrp="1"/>
          </p:cNvSpPr>
          <p:nvPr>
            <p:ph type="title"/>
          </p:nvPr>
        </p:nvSpPr>
        <p:spPr/>
        <p:txBody>
          <a:bodyPr>
            <a:normAutofit fontScale="90000"/>
          </a:bodyPr>
          <a:lstStyle/>
          <a:p>
            <a:r>
              <a:rPr lang="id-ID" b="1" dirty="0"/>
              <a:t>Penggunaan Bahasa Penelusuran Pada OPAC</a:t>
            </a:r>
          </a:p>
        </p:txBody>
      </p:sp>
      <p:sp>
        <p:nvSpPr>
          <p:cNvPr id="3" name="Content Placeholder 2">
            <a:extLst>
              <a:ext uri="{FF2B5EF4-FFF2-40B4-BE49-F238E27FC236}">
                <a16:creationId xmlns:a16="http://schemas.microsoft.com/office/drawing/2014/main" id="{643AEDE7-1B80-41FC-9372-A399982A4E72}"/>
              </a:ext>
            </a:extLst>
          </p:cNvPr>
          <p:cNvSpPr>
            <a:spLocks noGrp="1"/>
          </p:cNvSpPr>
          <p:nvPr>
            <p:ph idx="1"/>
          </p:nvPr>
        </p:nvSpPr>
        <p:spPr/>
        <p:txBody>
          <a:bodyPr/>
          <a:lstStyle/>
          <a:p>
            <a:pPr marL="0" indent="0" algn="just">
              <a:buNone/>
            </a:pPr>
            <a:r>
              <a:rPr lang="id-ID" dirty="0"/>
              <a:t>Penggunaan bahasa penelusuran pada OPAC di Perpustakaan Universitas Airlangga ada dua yaitu bahasa alami dan bahasa terkontrol, tetapi karena subjek sebagai bahasa terkontrol tidak digunakan sebagai query di OPAC maka bahasa penelusuran yang terdapat hanya bahasa alami yaitu judul dan pengarang.</a:t>
            </a:r>
          </a:p>
        </p:txBody>
      </p:sp>
    </p:spTree>
    <p:extLst>
      <p:ext uri="{BB962C8B-B14F-4D97-AF65-F5344CB8AC3E}">
        <p14:creationId xmlns:p14="http://schemas.microsoft.com/office/powerpoint/2010/main" val="91873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B956-508A-4C1B-B57D-CBAB172FAFA1}"/>
              </a:ext>
            </a:extLst>
          </p:cNvPr>
          <p:cNvSpPr>
            <a:spLocks noGrp="1"/>
          </p:cNvSpPr>
          <p:nvPr>
            <p:ph type="title"/>
          </p:nvPr>
        </p:nvSpPr>
        <p:spPr/>
        <p:txBody>
          <a:bodyPr>
            <a:normAutofit fontScale="90000"/>
          </a:bodyPr>
          <a:lstStyle/>
          <a:p>
            <a:r>
              <a:rPr lang="id-ID" b="1" dirty="0"/>
              <a:t>Penggunaan Tajuk Subjek Untuk Koleksi</a:t>
            </a:r>
          </a:p>
        </p:txBody>
      </p:sp>
      <p:sp>
        <p:nvSpPr>
          <p:cNvPr id="3" name="Content Placeholder 2">
            <a:extLst>
              <a:ext uri="{FF2B5EF4-FFF2-40B4-BE49-F238E27FC236}">
                <a16:creationId xmlns:a16="http://schemas.microsoft.com/office/drawing/2014/main" id="{643AEDE7-1B80-41FC-9372-A399982A4E72}"/>
              </a:ext>
            </a:extLst>
          </p:cNvPr>
          <p:cNvSpPr>
            <a:spLocks noGrp="1"/>
          </p:cNvSpPr>
          <p:nvPr>
            <p:ph idx="1"/>
          </p:nvPr>
        </p:nvSpPr>
        <p:spPr/>
        <p:txBody>
          <a:bodyPr/>
          <a:lstStyle/>
          <a:p>
            <a:pPr marL="0" indent="0" algn="just">
              <a:buNone/>
            </a:pPr>
            <a:r>
              <a:rPr lang="id-ID" dirty="0"/>
              <a:t>Penentuan tajuk subjek tidak hanya berfungsi sebagai bahasa penelsusran tetapi juga berfungsi sebagai menentukan nomor klas koleksi. Dalam penentuan tajuk subjek dan nomor klas supaya diperoleh urutan yang baku dan taat azas biasanya pustakawan menggunakan P-M-E-S-T. Bila perpustakaan menggunakan P-M-E-S-T dalam menentukan subjek maka akan diperoleh subjek yang lebih spesifik untuk koleksi.</a:t>
            </a:r>
          </a:p>
        </p:txBody>
      </p:sp>
    </p:spTree>
    <p:extLst>
      <p:ext uri="{BB962C8B-B14F-4D97-AF65-F5344CB8AC3E}">
        <p14:creationId xmlns:p14="http://schemas.microsoft.com/office/powerpoint/2010/main" val="118381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B801-3D97-4664-8996-F5C48157685A}"/>
              </a:ext>
            </a:extLst>
          </p:cNvPr>
          <p:cNvSpPr>
            <a:spLocks noGrp="1"/>
          </p:cNvSpPr>
          <p:nvPr>
            <p:ph type="title"/>
          </p:nvPr>
        </p:nvSpPr>
        <p:spPr/>
        <p:txBody>
          <a:bodyPr>
            <a:normAutofit/>
          </a:bodyPr>
          <a:lstStyle/>
          <a:p>
            <a:r>
              <a:rPr lang="id-ID" dirty="0"/>
              <a:t>PMEST Menurut Ranganathan</a:t>
            </a:r>
          </a:p>
        </p:txBody>
      </p:sp>
      <p:sp>
        <p:nvSpPr>
          <p:cNvPr id="3" name="Content Placeholder 2">
            <a:extLst>
              <a:ext uri="{FF2B5EF4-FFF2-40B4-BE49-F238E27FC236}">
                <a16:creationId xmlns:a16="http://schemas.microsoft.com/office/drawing/2014/main" id="{A3F16ED2-7B46-47B8-BD1E-DBD4ACC75092}"/>
              </a:ext>
            </a:extLst>
          </p:cNvPr>
          <p:cNvSpPr>
            <a:spLocks noGrp="1"/>
          </p:cNvSpPr>
          <p:nvPr>
            <p:ph idx="1"/>
          </p:nvPr>
        </p:nvSpPr>
        <p:spPr/>
        <p:txBody>
          <a:bodyPr>
            <a:normAutofit fontScale="92500" lnSpcReduction="20000"/>
          </a:bodyPr>
          <a:lstStyle/>
          <a:p>
            <a:pPr marL="0" indent="0" algn="just">
              <a:buNone/>
            </a:pPr>
            <a:r>
              <a:rPr lang="id-ID" dirty="0"/>
              <a:t>Agar diperoleh suatu urutan yang baku dan taat azas/konsistensi dalam penentuan subyek dan (nomor kelas) maka Ranganathan menggunakan konsep yang dikenal “Urutan Sitasi”. Menurutnya ada 5 (lima) faset yang mendasar yang dikenal dengan akronim P-M-E-S-T, yakni:</a:t>
            </a:r>
          </a:p>
          <a:p>
            <a:pPr marL="0" indent="0" algn="just">
              <a:buNone/>
            </a:pPr>
            <a:r>
              <a:rPr lang="id-ID" dirty="0"/>
              <a:t>P - Personality (Wujud)</a:t>
            </a:r>
          </a:p>
          <a:p>
            <a:pPr marL="0" indent="0" algn="just">
              <a:buNone/>
            </a:pPr>
            <a:r>
              <a:rPr lang="id-ID" dirty="0"/>
              <a:t>M - Matter (Benda)</a:t>
            </a:r>
          </a:p>
          <a:p>
            <a:pPr marL="0" indent="0" algn="just">
              <a:buNone/>
            </a:pPr>
            <a:r>
              <a:rPr lang="id-ID" dirty="0"/>
              <a:t>E - Energy (Kegiatan)</a:t>
            </a:r>
          </a:p>
          <a:p>
            <a:pPr marL="0" indent="0" algn="just">
              <a:buNone/>
            </a:pPr>
            <a:r>
              <a:rPr lang="id-ID" dirty="0"/>
              <a:t>S - Space (Tempat)</a:t>
            </a:r>
          </a:p>
          <a:p>
            <a:pPr marL="0" indent="0" algn="just">
              <a:buNone/>
            </a:pPr>
            <a:r>
              <a:rPr lang="id-ID" dirty="0"/>
              <a:t>T - Time (Waktu)</a:t>
            </a:r>
          </a:p>
        </p:txBody>
      </p:sp>
    </p:spTree>
    <p:extLst>
      <p:ext uri="{BB962C8B-B14F-4D97-AF65-F5344CB8AC3E}">
        <p14:creationId xmlns:p14="http://schemas.microsoft.com/office/powerpoint/2010/main" val="171901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AAA-F318-4FC3-9764-4FBA21776D63}"/>
              </a:ext>
            </a:extLst>
          </p:cNvPr>
          <p:cNvSpPr>
            <a:spLocks noGrp="1"/>
          </p:cNvSpPr>
          <p:nvPr>
            <p:ph type="title"/>
          </p:nvPr>
        </p:nvSpPr>
        <p:spPr/>
        <p:txBody>
          <a:bodyPr/>
          <a:lstStyle/>
          <a:p>
            <a:r>
              <a:rPr lang="id-ID" b="1" dirty="0"/>
              <a:t>Kesimpulan</a:t>
            </a:r>
          </a:p>
        </p:txBody>
      </p:sp>
      <p:sp>
        <p:nvSpPr>
          <p:cNvPr id="3" name="Content Placeholder 2">
            <a:extLst>
              <a:ext uri="{FF2B5EF4-FFF2-40B4-BE49-F238E27FC236}">
                <a16:creationId xmlns:a16="http://schemas.microsoft.com/office/drawing/2014/main" id="{B1EED833-7E13-4BB9-9282-0E907CA4918D}"/>
              </a:ext>
            </a:extLst>
          </p:cNvPr>
          <p:cNvSpPr>
            <a:spLocks noGrp="1"/>
          </p:cNvSpPr>
          <p:nvPr>
            <p:ph idx="1"/>
          </p:nvPr>
        </p:nvSpPr>
        <p:spPr/>
        <p:txBody>
          <a:bodyPr>
            <a:normAutofit fontScale="92500" lnSpcReduction="20000"/>
          </a:bodyPr>
          <a:lstStyle/>
          <a:p>
            <a:pPr marL="0" indent="0" algn="just">
              <a:buNone/>
            </a:pPr>
            <a:r>
              <a:rPr lang="id-ID" dirty="0"/>
              <a:t>Hasil penelusuran yang telah dilakukan pada 100 judul koleksi dengan mengunakan OPAC pada kriteria judul, pengarang dan subjek sebagai alat bantu penelusuran. Berdasarkan hasil penelusuran yang didapat dengan menggunakan judul sebagai </a:t>
            </a:r>
            <a:r>
              <a:rPr lang="id-ID" i="1" dirty="0"/>
              <a:t>keyword </a:t>
            </a:r>
            <a:r>
              <a:rPr lang="id-ID" dirty="0"/>
              <a:t>ada sebanyak 98 judul dari 100 judul yang digunakan sebagai keyword dapat menemukan judul yang sesuai, sedangkan penelusuran dengan menggunakan nama pengarang sebagai keyword ada sebanyak 100 nama pengarang dari 119 nama pengarang dapat menemukan koleksi yang sesuai dan 19 koleksi lainnya tidak dapat menemukan koleksi yang sesuai. Sedangkan untuk penelusuran dengan menggunakan subjek sebagai keyword ada sebanyak 19 subjek dari 128 subjek yang dapat menemukan koleksi yang sesuai sedangkan 109 subjek lainnya tidak dapat digunakan sebagai keyword pada OPAC.</a:t>
            </a:r>
          </a:p>
          <a:p>
            <a:pPr marL="0" indent="0" algn="just">
              <a:buNone/>
            </a:pPr>
            <a:endParaRPr lang="id-ID" dirty="0"/>
          </a:p>
        </p:txBody>
      </p:sp>
    </p:spTree>
    <p:extLst>
      <p:ext uri="{BB962C8B-B14F-4D97-AF65-F5344CB8AC3E}">
        <p14:creationId xmlns:p14="http://schemas.microsoft.com/office/powerpoint/2010/main" val="102798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Anggota</a:t>
            </a:r>
            <a:endParaRPr lang="id-ID" dirty="0"/>
          </a:p>
        </p:txBody>
      </p:sp>
      <p:sp>
        <p:nvSpPr>
          <p:cNvPr id="3" name="Content Placeholder 2"/>
          <p:cNvSpPr>
            <a:spLocks noGrp="1"/>
          </p:cNvSpPr>
          <p:nvPr>
            <p:ph idx="1"/>
          </p:nvPr>
        </p:nvSpPr>
        <p:spPr/>
        <p:txBody>
          <a:bodyPr>
            <a:normAutofit fontScale="92500" lnSpcReduction="10000"/>
          </a:bodyPr>
          <a:lstStyle/>
          <a:p>
            <a:r>
              <a:rPr lang="id-ID" dirty="0"/>
              <a:t>Bayu Andrianto = 14.11.0021</a:t>
            </a:r>
          </a:p>
          <a:p>
            <a:r>
              <a:rPr lang="id-ID" dirty="0"/>
              <a:t>Syaeful Hidayat = 14.11.0025</a:t>
            </a:r>
          </a:p>
          <a:p>
            <a:r>
              <a:rPr lang="id-ID" dirty="0"/>
              <a:t>M</a:t>
            </a:r>
            <a:r>
              <a:rPr lang="en-US" dirty="0"/>
              <a:t>u</a:t>
            </a:r>
            <a:r>
              <a:rPr lang="id-ID" dirty="0"/>
              <a:t>ha</a:t>
            </a:r>
            <a:r>
              <a:rPr lang="en-US" dirty="0"/>
              <a:t>m</a:t>
            </a:r>
            <a:r>
              <a:rPr lang="id-ID" dirty="0"/>
              <a:t>mad Faiz Noeris = 14.11.002</a:t>
            </a:r>
            <a:r>
              <a:rPr lang="en-US" dirty="0"/>
              <a:t>7</a:t>
            </a:r>
            <a:endParaRPr lang="id-ID" dirty="0"/>
          </a:p>
          <a:p>
            <a:r>
              <a:rPr lang="id-ID" dirty="0"/>
              <a:t>Rifdhotul Alfiansyah = 14.11.0033</a:t>
            </a:r>
          </a:p>
          <a:p>
            <a:r>
              <a:rPr lang="id-ID" dirty="0"/>
              <a:t>Maskur Al’asad = 14.11.0</a:t>
            </a:r>
            <a:r>
              <a:rPr lang="en-US" dirty="0"/>
              <a:t>035</a:t>
            </a:r>
            <a:endParaRPr lang="id-ID" dirty="0"/>
          </a:p>
          <a:p>
            <a:r>
              <a:rPr lang="id-ID" dirty="0"/>
              <a:t>Yogi Hendra Gunawan = 14.11.0</a:t>
            </a:r>
            <a:r>
              <a:rPr lang="en-US" dirty="0"/>
              <a:t>032</a:t>
            </a:r>
            <a:endParaRPr lang="id-ID" dirty="0"/>
          </a:p>
          <a:p>
            <a:r>
              <a:rPr lang="id-ID" dirty="0"/>
              <a:t>Yosua Sandi Garsa = 14.11.0</a:t>
            </a:r>
            <a:r>
              <a:rPr lang="en-US" dirty="0"/>
              <a:t>034</a:t>
            </a:r>
            <a:endParaRPr lang="id-ID" dirty="0"/>
          </a:p>
          <a:p>
            <a:pPr marL="0" indent="0">
              <a:buNone/>
            </a:pPr>
            <a:endParaRPr lang="id-ID" dirty="0"/>
          </a:p>
        </p:txBody>
      </p:sp>
    </p:spTree>
    <p:extLst>
      <p:ext uri="{BB962C8B-B14F-4D97-AF65-F5344CB8AC3E}">
        <p14:creationId xmlns:p14="http://schemas.microsoft.com/office/powerpoint/2010/main" val="113150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45820" y="2057400"/>
            <a:ext cx="10515599" cy="2811780"/>
          </a:xfrm>
        </p:spPr>
        <p:txBody>
          <a:bodyPr>
            <a:normAutofit/>
          </a:bodyPr>
          <a:lstStyle/>
          <a:p>
            <a:pPr algn="just"/>
            <a:r>
              <a:rPr lang="id-ID" dirty="0"/>
              <a:t>Study deskriptif tentang sistem temu kembali informasi dengan </a:t>
            </a:r>
            <a:r>
              <a:rPr lang="id-ID" i="1" dirty="0"/>
              <a:t>controlled vocabulary</a:t>
            </a:r>
            <a:r>
              <a:rPr lang="id-ID" dirty="0"/>
              <a:t> pada field judul, subyek, dan pengarang di Perpustakaan Universitas Airlangga</a:t>
            </a:r>
          </a:p>
        </p:txBody>
      </p:sp>
    </p:spTree>
    <p:extLst>
      <p:ext uri="{BB962C8B-B14F-4D97-AF65-F5344CB8AC3E}">
        <p14:creationId xmlns:p14="http://schemas.microsoft.com/office/powerpoint/2010/main" val="85488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Latar Belakang</a:t>
            </a:r>
            <a:endParaRPr lang="en-US" dirty="0"/>
          </a:p>
        </p:txBody>
      </p:sp>
      <p:sp>
        <p:nvSpPr>
          <p:cNvPr id="3" name="Content Placeholder 2"/>
          <p:cNvSpPr>
            <a:spLocks noGrp="1"/>
          </p:cNvSpPr>
          <p:nvPr>
            <p:ph idx="1"/>
          </p:nvPr>
        </p:nvSpPr>
        <p:spPr/>
        <p:txBody>
          <a:bodyPr/>
          <a:lstStyle/>
          <a:p>
            <a:pPr marL="0" indent="0" algn="just">
              <a:buNone/>
            </a:pPr>
            <a:r>
              <a:rPr lang="id-ID" dirty="0"/>
              <a:t>Permasalahan yang terdapat pada OPAC Perpustakaan Universitas Airlangga adalah tidak adanya alat hubung antara koleksi satu dengan yang lainnya. Padahal ketika melakukan penelusuran dengan menggunakan bahasa indonesia dan bahasa inggris yang memiliki makna yang sama sebagai keyword. Hasil dari penelusuran tersebut berbeda antara satu sama lainnya. </a:t>
            </a:r>
          </a:p>
          <a:p>
            <a:pPr marL="0" indent="0">
              <a:buNone/>
            </a:pPr>
            <a:endParaRPr lang="en-US" dirty="0"/>
          </a:p>
        </p:txBody>
      </p:sp>
    </p:spTree>
    <p:extLst>
      <p:ext uri="{BB962C8B-B14F-4D97-AF65-F5344CB8AC3E}">
        <p14:creationId xmlns:p14="http://schemas.microsoft.com/office/powerpoint/2010/main" val="81491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Online Public Access Catalog </a:t>
            </a:r>
            <a:endParaRPr lang="en-US" dirty="0"/>
          </a:p>
        </p:txBody>
      </p:sp>
      <p:sp>
        <p:nvSpPr>
          <p:cNvPr id="3" name="Content Placeholder 2"/>
          <p:cNvSpPr>
            <a:spLocks noGrp="1"/>
          </p:cNvSpPr>
          <p:nvPr>
            <p:ph idx="1"/>
          </p:nvPr>
        </p:nvSpPr>
        <p:spPr/>
        <p:txBody>
          <a:bodyPr/>
          <a:lstStyle/>
          <a:p>
            <a:pPr algn="just"/>
            <a:r>
              <a:rPr lang="id-ID" i="1" dirty="0"/>
              <a:t>Online Public Access Catalog </a:t>
            </a:r>
            <a:r>
              <a:rPr lang="id-ID" dirty="0"/>
              <a:t>(OPAC) merupakan alat bantu telusur untuk menemukan informasi atau koleksi pada perpustakaan. </a:t>
            </a:r>
            <a:endParaRPr lang="en-US" dirty="0"/>
          </a:p>
          <a:p>
            <a:pPr algn="just"/>
            <a:r>
              <a:rPr lang="id-ID" dirty="0"/>
              <a:t>Menurut Sulistyo-Basuki (1991) dalam Kusmayadi dan Andriaty (2006), katalog perpustakaan adalah daftar buku atau koleksi pustaka dalam suatu perpustakaan atau dalam suatu koleksi. </a:t>
            </a:r>
          </a:p>
        </p:txBody>
      </p:sp>
    </p:spTree>
    <p:extLst>
      <p:ext uri="{BB962C8B-B14F-4D97-AF65-F5344CB8AC3E}">
        <p14:creationId xmlns:p14="http://schemas.microsoft.com/office/powerpoint/2010/main" val="349034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Bahasa Alami </a:t>
            </a:r>
            <a:endParaRPr lang="en-US" dirty="0"/>
          </a:p>
        </p:txBody>
      </p:sp>
      <p:sp>
        <p:nvSpPr>
          <p:cNvPr id="3" name="Content Placeholder 2"/>
          <p:cNvSpPr>
            <a:spLocks noGrp="1"/>
          </p:cNvSpPr>
          <p:nvPr>
            <p:ph idx="1"/>
          </p:nvPr>
        </p:nvSpPr>
        <p:spPr/>
        <p:txBody>
          <a:bodyPr>
            <a:normAutofit/>
          </a:bodyPr>
          <a:lstStyle/>
          <a:p>
            <a:pPr marL="0" indent="0" algn="just">
              <a:buNone/>
            </a:pPr>
            <a:r>
              <a:rPr lang="id-ID" dirty="0"/>
              <a:t>Berdasarkan pengertian bahasa alami menurut Matton (2012) dapat diartikan Pengindeksan bahasa alami meliputi setiap pengguna dapat menciptakan istilah, seperti tag, folksonomi, dan kata kunci. Istilah bahasa alami menunjukkan bahwa tag tersebut biasanya mencerminkan ucapan yang alami, dan biasanya kurang formal, tanpa definisi yang terstruktur, hirarki, atau kontrol eksternal. Contoh pengindeksan bahasa alami dapat dilihat pada situs media sosial, seperti Facebook, serta gambar-berbagi domain, seperti Flickr.</a:t>
            </a:r>
          </a:p>
        </p:txBody>
      </p:sp>
    </p:spTree>
    <p:extLst>
      <p:ext uri="{BB962C8B-B14F-4D97-AF65-F5344CB8AC3E}">
        <p14:creationId xmlns:p14="http://schemas.microsoft.com/office/powerpoint/2010/main" val="118771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Bahasa Terkontrol </a:t>
            </a:r>
            <a:r>
              <a:rPr lang="id-ID" dirty="0"/>
              <a:t>(</a:t>
            </a:r>
            <a:r>
              <a:rPr lang="id-ID" i="1" dirty="0"/>
              <a:t>controlled vocabulary</a:t>
            </a:r>
            <a:r>
              <a:rPr lang="id-ID" dirty="0"/>
              <a:t>) </a:t>
            </a:r>
            <a:endParaRPr lang="en-US" dirty="0"/>
          </a:p>
        </p:txBody>
      </p:sp>
      <p:sp>
        <p:nvSpPr>
          <p:cNvPr id="4" name="Content Placeholder 3"/>
          <p:cNvSpPr>
            <a:spLocks noGrp="1"/>
          </p:cNvSpPr>
          <p:nvPr>
            <p:ph idx="1"/>
          </p:nvPr>
        </p:nvSpPr>
        <p:spPr/>
        <p:txBody>
          <a:bodyPr/>
          <a:lstStyle/>
          <a:p>
            <a:pPr algn="just"/>
            <a:r>
              <a:rPr lang="sv-SE" dirty="0"/>
              <a:t>Pengertian bahasa terkontrol menurut </a:t>
            </a:r>
            <a:r>
              <a:rPr lang="id-ID" dirty="0"/>
              <a:t>Sulistyo-Basuki 2004 adalah bahasa buatan yang khusus dibuat serta dirancang untuk menggunakan isi subyek dokumen dan permintaan informasi, agar dapat mengetahui lokasi kumpulan informasi dokumen yang menjawab pertanyaan tertentu disebut sebagai bahasa pengindeksan. </a:t>
            </a:r>
          </a:p>
        </p:txBody>
      </p:sp>
    </p:spTree>
    <p:extLst>
      <p:ext uri="{BB962C8B-B14F-4D97-AF65-F5344CB8AC3E}">
        <p14:creationId xmlns:p14="http://schemas.microsoft.com/office/powerpoint/2010/main" val="422819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Metode Penelitian</a:t>
            </a:r>
            <a:endParaRPr lang="en-US" dirty="0"/>
          </a:p>
        </p:txBody>
      </p:sp>
      <p:sp>
        <p:nvSpPr>
          <p:cNvPr id="4" name="Content Placeholder 3"/>
          <p:cNvSpPr>
            <a:spLocks noGrp="1"/>
          </p:cNvSpPr>
          <p:nvPr>
            <p:ph idx="1"/>
          </p:nvPr>
        </p:nvSpPr>
        <p:spPr/>
        <p:txBody>
          <a:bodyPr>
            <a:normAutofit lnSpcReduction="10000"/>
          </a:bodyPr>
          <a:lstStyle/>
          <a:p>
            <a:pPr algn="just"/>
            <a:r>
              <a:rPr lang="sv-SE" dirty="0"/>
              <a:t>Penelitian ini termasuk dalam penelitian kuantitatif deskriptif dengan menggunakan pendekatan studi kasus. Poulasi yang digunakan merupaka koleksi umum yang lebih dikhususkan pada koleksi non eksak Perpustakaan Universitas Airlangga. Jumlah populasi yang didapat dari nomor klas 100, 300, 400 dan 800 adalah sebanyak</a:t>
            </a:r>
            <a:r>
              <a:rPr lang="id-ID" dirty="0"/>
              <a:t> 32,704 eksemplar.</a:t>
            </a:r>
          </a:p>
          <a:p>
            <a:pPr algn="just"/>
            <a:r>
              <a:rPr lang="id-ID" dirty="0"/>
              <a:t>Sample yang akan diambil pada penelitian ini sebanyak 100 koleksi pada perpustakaan Universitas Airlangga. Intrumen pengumpulan data yang digunakan adalah metode dokumentasi. Selain itu peneliti akan menggunakan wawancara, observasi data sekunder dan studi pustaka.</a:t>
            </a:r>
          </a:p>
        </p:txBody>
      </p:sp>
    </p:spTree>
    <p:extLst>
      <p:ext uri="{BB962C8B-B14F-4D97-AF65-F5344CB8AC3E}">
        <p14:creationId xmlns:p14="http://schemas.microsoft.com/office/powerpoint/2010/main" val="207600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Penelusuran Koleksi pada OPAC</a:t>
            </a:r>
            <a:endParaRPr lang="en-US" dirty="0"/>
          </a:p>
        </p:txBody>
      </p:sp>
      <p:sp>
        <p:nvSpPr>
          <p:cNvPr id="4" name="Content Placeholder 3"/>
          <p:cNvSpPr>
            <a:spLocks noGrp="1"/>
          </p:cNvSpPr>
          <p:nvPr>
            <p:ph idx="1"/>
          </p:nvPr>
        </p:nvSpPr>
        <p:spPr/>
        <p:txBody>
          <a:bodyPr>
            <a:normAutofit fontScale="92500"/>
          </a:bodyPr>
          <a:lstStyle/>
          <a:p>
            <a:pPr marL="0" indent="0" algn="just">
              <a:buNone/>
            </a:pPr>
            <a:r>
              <a:rPr lang="id-ID" dirty="0"/>
              <a:t>Informasi yang tertera pada buku atau koleksi di inputkan kedalam database OPAC. </a:t>
            </a:r>
          </a:p>
          <a:p>
            <a:pPr algn="just"/>
            <a:r>
              <a:rPr lang="id-ID" dirty="0"/>
              <a:t>Penelusuran dengan menggunakan judul sebagai keyword memiliki prosentase 98% atau 98 judul dari 100 judul dapat digunakan sebagai keyword, sedangkan 2 judul lainnya tidak dapat menemukan koleksi yang sesuai.</a:t>
            </a:r>
          </a:p>
          <a:p>
            <a:pPr algn="just"/>
            <a:r>
              <a:rPr lang="id-ID" dirty="0"/>
              <a:t>Penelusuran dengan menggunakan pengarang sebagai keyword memiliki prosentase 84% atau 100 nama pengarang dari 119 nama pengarang dapat digunakan sebagai keyword, sedangakan 19 pengarang lainnya tidak dapat menemukan koleksi yang sesuai.</a:t>
            </a:r>
          </a:p>
        </p:txBody>
      </p:sp>
    </p:spTree>
    <p:extLst>
      <p:ext uri="{BB962C8B-B14F-4D97-AF65-F5344CB8AC3E}">
        <p14:creationId xmlns:p14="http://schemas.microsoft.com/office/powerpoint/2010/main" val="8825772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312</TotalTime>
  <Words>810</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TEMU BALIK INFORMASI</vt:lpstr>
      <vt:lpstr>Anggota</vt:lpstr>
      <vt:lpstr>Study deskriptif tentang sistem temu kembali informasi dengan controlled vocabulary pada field judul, subyek, dan pengarang di Perpustakaan Universitas Airlangga</vt:lpstr>
      <vt:lpstr>Latar Belakang</vt:lpstr>
      <vt:lpstr>Online Public Access Catalog </vt:lpstr>
      <vt:lpstr>Bahasa Alami </vt:lpstr>
      <vt:lpstr>Bahasa Terkontrol (controlled vocabulary) </vt:lpstr>
      <vt:lpstr>Metode Penelitian</vt:lpstr>
      <vt:lpstr>Penelusuran Koleksi pada OPAC</vt:lpstr>
      <vt:lpstr>Penelusuran Koleksi pada OPAC</vt:lpstr>
      <vt:lpstr>Penggunaan Bahasa Penelusuran Pada OPAC</vt:lpstr>
      <vt:lpstr>Penggunaan Tajuk Subjek Untuk Koleksi</vt:lpstr>
      <vt:lpstr>PMEST Menurut Ranganathan</vt:lpstr>
      <vt:lpstr>Kesimpulan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Temu Balik Informasi</dc:title>
  <dc:creator>Nanda</dc:creator>
  <cp:lastModifiedBy>Bayu</cp:lastModifiedBy>
  <cp:revision>40</cp:revision>
  <dcterms:created xsi:type="dcterms:W3CDTF">2017-03-31T06:39:23Z</dcterms:created>
  <dcterms:modified xsi:type="dcterms:W3CDTF">2017-05-21T09:12:48Z</dcterms:modified>
</cp:coreProperties>
</file>