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E01F930E-3673-4C67-8B76-4738BE09CA1F}" type="datetimeFigureOut">
              <a:rPr lang="id-ID" smtClean="0"/>
              <a:t>12/06/2017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3554125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01F930E-3673-4C67-8B76-4738BE09CA1F}" type="datetimeFigureOut">
              <a:rPr lang="id-ID" smtClean="0"/>
              <a:t>12/06/2017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388541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01F930E-3673-4C67-8B76-4738BE09CA1F}" type="datetimeFigureOut">
              <a:rPr lang="id-ID" smtClean="0"/>
              <a:t>12/06/2017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349989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01F930E-3673-4C67-8B76-4738BE09CA1F}" type="datetimeFigureOut">
              <a:rPr lang="id-ID" smtClean="0"/>
              <a:t>12/06/2017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2936578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1F930E-3673-4C67-8B76-4738BE09CA1F}" type="datetimeFigureOut">
              <a:rPr lang="id-ID" smtClean="0"/>
              <a:t>12/06/2017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218597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E01F930E-3673-4C67-8B76-4738BE09CA1F}" type="datetimeFigureOut">
              <a:rPr lang="id-ID" smtClean="0"/>
              <a:t>12/06/2017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1634389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E01F930E-3673-4C67-8B76-4738BE09CA1F}" type="datetimeFigureOut">
              <a:rPr lang="id-ID" smtClean="0"/>
              <a:t>12/06/2017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3224053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E01F930E-3673-4C67-8B76-4738BE09CA1F}" type="datetimeFigureOut">
              <a:rPr lang="id-ID" smtClean="0"/>
              <a:t>12/06/2017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412207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F930E-3673-4C67-8B76-4738BE09CA1F}" type="datetimeFigureOut">
              <a:rPr lang="id-ID" smtClean="0"/>
              <a:t>12/06/2017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2185375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F930E-3673-4C67-8B76-4738BE09CA1F}" type="datetimeFigureOut">
              <a:rPr lang="id-ID" smtClean="0"/>
              <a:t>12/06/2017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3715058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F930E-3673-4C67-8B76-4738BE09CA1F}" type="datetimeFigureOut">
              <a:rPr lang="id-ID" smtClean="0"/>
              <a:t>12/06/2017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08F071B-F054-458C-BC84-1D889DE64BAA}" type="slidenum">
              <a:rPr lang="id-ID" smtClean="0"/>
              <a:t>‹#›</a:t>
            </a:fld>
            <a:endParaRPr lang="id-ID"/>
          </a:p>
        </p:txBody>
      </p:sp>
    </p:spTree>
    <p:extLst>
      <p:ext uri="{BB962C8B-B14F-4D97-AF65-F5344CB8AC3E}">
        <p14:creationId xmlns:p14="http://schemas.microsoft.com/office/powerpoint/2010/main" val="1731599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F930E-3673-4C67-8B76-4738BE09CA1F}" type="datetimeFigureOut">
              <a:rPr lang="id-ID" smtClean="0"/>
              <a:t>12/06/2017</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F071B-F054-458C-BC84-1D889DE64BAA}" type="slidenum">
              <a:rPr lang="id-ID" smtClean="0"/>
              <a:t>‹#›</a:t>
            </a:fld>
            <a:endParaRPr lang="id-ID"/>
          </a:p>
        </p:txBody>
      </p:sp>
    </p:spTree>
    <p:extLst>
      <p:ext uri="{BB962C8B-B14F-4D97-AF65-F5344CB8AC3E}">
        <p14:creationId xmlns:p14="http://schemas.microsoft.com/office/powerpoint/2010/main" val="2180601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p:cNvSpPr txBox="1">
            <a:spLocks noChangeArrowheads="1"/>
          </p:cNvSpPr>
          <p:nvPr/>
        </p:nvSpPr>
        <p:spPr bwMode="auto">
          <a:xfrm>
            <a:off x="2366963" y="874713"/>
            <a:ext cx="7315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ctr" eaLnBrk="1" hangingPunct="1">
              <a:spcBef>
                <a:spcPct val="0"/>
              </a:spcBef>
              <a:buClrTx/>
              <a:buSzTx/>
              <a:buFontTx/>
              <a:buNone/>
            </a:pPr>
            <a:r>
              <a:rPr lang="en-US">
                <a:latin typeface="Times New Roman" panose="02020603050405020304" pitchFamily="18" charset="0"/>
                <a:cs typeface="Times New Roman" panose="02020603050405020304" pitchFamily="18" charset="0"/>
              </a:rPr>
              <a:t>TEMU KEMBALI INFORMASI</a:t>
            </a:r>
          </a:p>
          <a:p>
            <a:pPr algn="ctr" eaLnBrk="1" hangingPunct="1">
              <a:spcBef>
                <a:spcPct val="0"/>
              </a:spcBef>
              <a:buClrTx/>
              <a:buSzTx/>
              <a:buFontTx/>
              <a:buNone/>
            </a:pPr>
            <a:endParaRPr lang="en-US"/>
          </a:p>
        </p:txBody>
      </p:sp>
      <p:sp>
        <p:nvSpPr>
          <p:cNvPr id="5123" name="TextBox 4"/>
          <p:cNvSpPr txBox="1">
            <a:spLocks noChangeArrowheads="1"/>
          </p:cNvSpPr>
          <p:nvPr/>
        </p:nvSpPr>
        <p:spPr bwMode="auto">
          <a:xfrm>
            <a:off x="1681163" y="1582738"/>
            <a:ext cx="86868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ctr" eaLnBrk="1" hangingPunct="1">
              <a:spcBef>
                <a:spcPct val="0"/>
              </a:spcBef>
              <a:buClrTx/>
              <a:buSzTx/>
              <a:buFontTx/>
              <a:buNone/>
            </a:pPr>
            <a:r>
              <a:rPr lang="en-US" sz="4000">
                <a:latin typeface="Times New Roman" panose="02020603050405020304" pitchFamily="18" charset="0"/>
                <a:cs typeface="Times New Roman" panose="02020603050405020304" pitchFamily="18" charset="0"/>
              </a:rPr>
              <a:t>MULTIMEDIA RETRIEVAL</a:t>
            </a:r>
            <a:endParaRPr lang="en-US" sz="4000"/>
          </a:p>
        </p:txBody>
      </p:sp>
      <p:sp>
        <p:nvSpPr>
          <p:cNvPr id="6" name="TextBox 5"/>
          <p:cNvSpPr txBox="1"/>
          <p:nvPr/>
        </p:nvSpPr>
        <p:spPr>
          <a:xfrm>
            <a:off x="3792538" y="2289175"/>
            <a:ext cx="9117012" cy="4802188"/>
          </a:xfrm>
          <a:prstGeom prst="rect">
            <a:avLst/>
          </a:prstGeom>
          <a:noFill/>
        </p:spPr>
        <p:txBody>
          <a:bodyPr>
            <a:spAutoFit/>
          </a:bodyPr>
          <a:lstStyle/>
          <a:p>
            <a:pPr marL="1425575"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Nama kelompok  : </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Desi Rahmawati			14.11.0273</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Maulana Akbar			14.11.0260</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Resni Novelalita			14.11.0258</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Riki Aji Pamungkas		14.11.0317</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Kurnia Aswin Nuzul .R		14.11.0270</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Pradita Noviant</a:t>
            </a:r>
            <a:r>
              <a:rPr lang="en-US" b="1" dirty="0">
                <a:latin typeface="Times New Roman" panose="02020603050405020304" pitchFamily="18" charset="0"/>
                <a:cs typeface="Times New Roman" panose="02020603050405020304" pitchFamily="18" charset="0"/>
              </a:rPr>
              <a:t>h</a:t>
            </a:r>
            <a:r>
              <a:rPr lang="id-ID" b="1" dirty="0">
                <a:latin typeface="Times New Roman" panose="02020603050405020304" pitchFamily="18" charset="0"/>
                <a:cs typeface="Times New Roman" panose="02020603050405020304" pitchFamily="18" charset="0"/>
              </a:rPr>
              <a:t>y			14.11.0298</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Inggita Al Muharomah	</a:t>
            </a:r>
            <a:r>
              <a:rPr lang="en-US" b="1" dirty="0">
                <a:latin typeface="Times New Roman" panose="02020603050405020304" pitchFamily="18" charset="0"/>
                <a:cs typeface="Times New Roman" panose="02020603050405020304" pitchFamily="18" charset="0"/>
              </a:rPr>
              <a:t>	</a:t>
            </a:r>
            <a:r>
              <a:rPr lang="id-ID" b="1" dirty="0">
                <a:latin typeface="Times New Roman" panose="02020603050405020304" pitchFamily="18" charset="0"/>
                <a:cs typeface="Times New Roman" panose="02020603050405020304" pitchFamily="18" charset="0"/>
              </a:rPr>
              <a:t>14.11.0269</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Semuel Haryanto			14.11.0250</a:t>
            </a:r>
            <a:endParaRPr lang="id-ID" dirty="0">
              <a:latin typeface="Times New Roman" panose="02020603050405020304" pitchFamily="18" charset="0"/>
              <a:cs typeface="Times New Roman" panose="02020603050405020304" pitchFamily="18" charset="0"/>
            </a:endParaRPr>
          </a:p>
          <a:p>
            <a:pPr eaLnBrk="1" fontAlgn="auto" hangingPunct="1">
              <a:lnSpc>
                <a:spcPct val="150000"/>
              </a:lnSpc>
              <a:spcBef>
                <a:spcPts val="0"/>
              </a:spcBef>
              <a:spcAft>
                <a:spcPts val="0"/>
              </a:spcAft>
              <a:defRPr/>
            </a:pPr>
            <a:r>
              <a:rPr lang="id-ID" b="1" dirty="0">
                <a:latin typeface="Times New Roman" panose="02020603050405020304" pitchFamily="18" charset="0"/>
                <a:cs typeface="Times New Roman" panose="02020603050405020304" pitchFamily="18" charset="0"/>
              </a:rPr>
              <a:t>Dimas Adhi Nugroho		14.11.0253</a:t>
            </a:r>
            <a:endParaRPr lang="id-ID" dirty="0">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endParaRPr lang="en-US" dirty="0">
              <a:latin typeface="+mn-lt"/>
            </a:endParaRPr>
          </a:p>
        </p:txBody>
      </p:sp>
    </p:spTree>
    <p:extLst>
      <p:ext uri="{BB962C8B-B14F-4D97-AF65-F5344CB8AC3E}">
        <p14:creationId xmlns:p14="http://schemas.microsoft.com/office/powerpoint/2010/main" val="28523468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MULTIMEDIA</a:t>
            </a:r>
          </a:p>
        </p:txBody>
      </p:sp>
      <p:sp>
        <p:nvSpPr>
          <p:cNvPr id="6147" name="TextBox 4"/>
          <p:cNvSpPr txBox="1">
            <a:spLocks noChangeArrowheads="1"/>
          </p:cNvSpPr>
          <p:nvPr/>
        </p:nvSpPr>
        <p:spPr bwMode="auto">
          <a:xfrm>
            <a:off x="1816100" y="1735138"/>
            <a:ext cx="8659813" cy="234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lnSpc>
                <a:spcPct val="150000"/>
              </a:lnSpc>
              <a:spcBef>
                <a:spcPct val="0"/>
              </a:spcBef>
              <a:buClrTx/>
              <a:buSzTx/>
              <a:buFontTx/>
              <a:buNone/>
            </a:pPr>
            <a:r>
              <a:rPr lang="en-US" i="1">
                <a:latin typeface="Times New Roman" panose="02020603050405020304" pitchFamily="18" charset="0"/>
                <a:cs typeface="Times New Roman" panose="02020603050405020304" pitchFamily="18" charset="0"/>
              </a:rPr>
              <a:t>Multimedia Retrieval </a:t>
            </a:r>
            <a:r>
              <a:rPr lang="en-US">
                <a:latin typeface="Times New Roman" panose="02020603050405020304" pitchFamily="18" charset="0"/>
                <a:cs typeface="Times New Roman" panose="02020603050405020304" pitchFamily="18" charset="0"/>
              </a:rPr>
              <a:t>adalah bagian dari ilmu temu kembali informasi yang memfokuskan temu kembali informasi dari data multimedia. Berbeda dengan data yang hanya berupa numerik atau teks, karena data multimedia bisa apa saja seperti teks, audio, gambar, dan video. Maka </a:t>
            </a:r>
            <a:r>
              <a:rPr lang="en-US" i="1">
                <a:latin typeface="Times New Roman" panose="02020603050405020304" pitchFamily="18" charset="0"/>
                <a:cs typeface="Times New Roman" panose="02020603050405020304" pitchFamily="18" charset="0"/>
              </a:rPr>
              <a:t>multimedia retrieval</a:t>
            </a:r>
            <a:r>
              <a:rPr lang="en-US">
                <a:latin typeface="Times New Roman" panose="02020603050405020304" pitchFamily="18" charset="0"/>
                <a:cs typeface="Times New Roman" panose="02020603050405020304" pitchFamily="18" charset="0"/>
              </a:rPr>
              <a:t> adalah model temu kembali informasi berbasis (</a:t>
            </a:r>
            <a:r>
              <a:rPr lang="en-US" i="1">
                <a:latin typeface="Times New Roman" panose="02020603050405020304" pitchFamily="18" charset="0"/>
                <a:cs typeface="Times New Roman" panose="02020603050405020304" pitchFamily="18" charset="0"/>
              </a:rPr>
              <a:t>content-base information retrieval)</a:t>
            </a:r>
            <a:r>
              <a:rPr lang="en-US">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95045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MULTIMEDIA</a:t>
            </a:r>
          </a:p>
        </p:txBody>
      </p:sp>
      <p:sp>
        <p:nvSpPr>
          <p:cNvPr id="8195" name="TextBox 4"/>
          <p:cNvSpPr txBox="1">
            <a:spLocks noChangeArrowheads="1"/>
          </p:cNvSpPr>
          <p:nvPr/>
        </p:nvSpPr>
        <p:spPr bwMode="auto">
          <a:xfrm>
            <a:off x="1816100" y="1466850"/>
            <a:ext cx="8659813"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lnSpc>
                <a:spcPct val="150000"/>
              </a:lnSpc>
              <a:spcBef>
                <a:spcPct val="0"/>
              </a:spcBef>
              <a:buClrTx/>
              <a:buSzTx/>
              <a:buFontTx/>
              <a:buNone/>
            </a:pPr>
            <a:r>
              <a:rPr lang="id-ID">
                <a:latin typeface="Times New Roman" panose="02020603050405020304" pitchFamily="18" charset="0"/>
                <a:cs typeface="Times New Roman" panose="02020603050405020304" pitchFamily="18" charset="0"/>
              </a:rPr>
              <a:t>Tujuan dari Temu kembali Informasi Multimedia yaitu untuk memberikan jawaban yang sesuai dengan kebutuhan pengguna.</a:t>
            </a:r>
            <a:endParaRPr lang="en-US">
              <a:latin typeface="Times New Roman" panose="02020603050405020304" pitchFamily="18" charset="0"/>
              <a:cs typeface="Times New Roman" panose="02020603050405020304" pitchFamily="18" charset="0"/>
            </a:endParaRPr>
          </a:p>
        </p:txBody>
      </p:sp>
      <p:sp>
        <p:nvSpPr>
          <p:cNvPr id="2" name="TextBox 1"/>
          <p:cNvSpPr txBox="1"/>
          <p:nvPr/>
        </p:nvSpPr>
        <p:spPr>
          <a:xfrm>
            <a:off x="1816100" y="2425700"/>
            <a:ext cx="8551863" cy="4192588"/>
          </a:xfrm>
          <a:prstGeom prst="rect">
            <a:avLst/>
          </a:prstGeom>
          <a:noFill/>
        </p:spPr>
        <p:txBody>
          <a:bodyPr>
            <a:spAutoFit/>
          </a:bodyPr>
          <a:lstStyle/>
          <a:p>
            <a:pPr algn="just" eaLnBrk="1" fontAlgn="auto" hangingPunct="1">
              <a:lnSpc>
                <a:spcPct val="150000"/>
              </a:lnSpc>
              <a:spcBef>
                <a:spcPts val="0"/>
              </a:spcBef>
              <a:spcAft>
                <a:spcPts val="0"/>
              </a:spcAft>
              <a:defRPr/>
            </a:pPr>
            <a:r>
              <a:rPr lang="id-ID" sz="2000" dirty="0">
                <a:latin typeface="Times New Roman" panose="02020603050405020304" pitchFamily="18" charset="0"/>
                <a:cs typeface="Times New Roman" panose="02020603050405020304" pitchFamily="18" charset="0"/>
              </a:rPr>
              <a:t>Komponen Sistem Temu Kembali Informasi </a:t>
            </a:r>
            <a:endParaRPr lang="en-US" sz="2000" dirty="0">
              <a:latin typeface="Times New Roman" panose="02020603050405020304" pitchFamily="18" charset="0"/>
              <a:cs typeface="Times New Roman" panose="02020603050405020304" pitchFamily="18" charset="0"/>
            </a:endParaRP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Dokumen Multimedia yaitu sistem ini menyimpan</a:t>
            </a:r>
            <a:r>
              <a:rPr lang="en-US"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data multimedia (teks, gambar, audio, video, dll) dan disimpan semi struktur yaitu data terstruktur dan tidak struktur</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Model temu kembal informasi akan menyajikan sebuah daftar dokumen yang diurutkan dalam peringkat</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Analisis dokumen</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Teknik pencarian interaktif</a:t>
            </a:r>
            <a:r>
              <a:rPr lang="en-US" sz="2000" dirty="0">
                <a:latin typeface="Times New Roman" panose="02020603050405020304" pitchFamily="18" charset="0"/>
                <a:cs typeface="Times New Roman" panose="02020603050405020304" pitchFamily="18" charset="0"/>
              </a:rPr>
              <a:t>.</a:t>
            </a:r>
          </a:p>
          <a:p>
            <a:pPr algn="just" eaLnBrk="1" fontAlgn="auto" hangingPunct="1">
              <a:lnSpc>
                <a:spcPct val="150000"/>
              </a:lnSpc>
              <a:spcBef>
                <a:spcPts val="0"/>
              </a:spcBef>
              <a:spcAft>
                <a:spcPts val="0"/>
              </a:spcAft>
              <a:defRPr/>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9077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MULTIMEDIA</a:t>
            </a:r>
          </a:p>
        </p:txBody>
      </p:sp>
      <p:sp>
        <p:nvSpPr>
          <p:cNvPr id="3" name="TextBox 2"/>
          <p:cNvSpPr txBox="1"/>
          <p:nvPr/>
        </p:nvSpPr>
        <p:spPr>
          <a:xfrm>
            <a:off x="1816100" y="1425575"/>
            <a:ext cx="8632825" cy="4708525"/>
          </a:xfrm>
          <a:prstGeom prst="rect">
            <a:avLst/>
          </a:prstGeom>
          <a:noFill/>
        </p:spPr>
        <p:txBody>
          <a:bodyPr>
            <a:spAutoFit/>
          </a:bodyPr>
          <a:lstStyle/>
          <a:p>
            <a:pPr algn="just" eaLnBrk="1" fontAlgn="auto" hangingPunct="1">
              <a:lnSpc>
                <a:spcPct val="150000"/>
              </a:lnSpc>
              <a:spcBef>
                <a:spcPts val="0"/>
              </a:spcBef>
              <a:spcAft>
                <a:spcPts val="0"/>
              </a:spcAft>
              <a:defRPr/>
            </a:pPr>
            <a:r>
              <a:rPr lang="id-ID" sz="2000" dirty="0">
                <a:latin typeface="Times New Roman" panose="02020603050405020304" pitchFamily="18" charset="0"/>
                <a:cs typeface="Times New Roman" panose="02020603050405020304" pitchFamily="18" charset="0"/>
              </a:rPr>
              <a:t>Jenis – jenis Sistem Temu Kembali bidang Multimedia </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Temu Kembali Audio Berbasis Konten ( Conten Based Audio Retrieval)</a:t>
            </a:r>
            <a:endParaRPr lang="en-US" sz="2000" dirty="0">
              <a:latin typeface="Times New Roman" panose="02020603050405020304" pitchFamily="18" charset="0"/>
              <a:cs typeface="Times New Roman" panose="02020603050405020304" pitchFamily="18" charset="0"/>
            </a:endParaRP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Temu Kembali Video berbasis Konten ( Content Based Video Retrieval)</a:t>
            </a:r>
            <a:endParaRPr lang="en-US" sz="2000" dirty="0">
              <a:latin typeface="Times New Roman" panose="02020603050405020304" pitchFamily="18" charset="0"/>
              <a:cs typeface="Times New Roman" panose="02020603050405020304" pitchFamily="18" charset="0"/>
            </a:endParaRP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Temu Kembali Citra Berbasis Konten ( Content Based Imaged Retrieval)</a:t>
            </a:r>
            <a:endParaRPr lang="en-US" sz="2000" dirty="0">
              <a:latin typeface="Times New Roman" panose="02020603050405020304" pitchFamily="18" charset="0"/>
              <a:cs typeface="Times New Roman" panose="02020603050405020304" pitchFamily="18" charset="0"/>
            </a:endParaRPr>
          </a:p>
          <a:p>
            <a:pPr marL="914400" indent="-457200" algn="just" eaLnBrk="1" fontAlgn="auto" hangingPunct="1">
              <a:lnSpc>
                <a:spcPct val="150000"/>
              </a:lnSpc>
              <a:spcBef>
                <a:spcPts val="0"/>
              </a:spcBef>
              <a:spcAft>
                <a:spcPts val="0"/>
              </a:spcAft>
              <a:buFont typeface="+mj-lt"/>
              <a:buAutoNum type="arabicPeriod"/>
              <a:defRPr/>
            </a:pPr>
            <a:r>
              <a:rPr lang="en-US" sz="2000" dirty="0">
                <a:latin typeface="Times New Roman" panose="02020603050405020304" pitchFamily="18" charset="0"/>
                <a:cs typeface="Times New Roman" panose="02020603050405020304" pitchFamily="18" charset="0"/>
              </a:rPr>
              <a:t>T</a:t>
            </a:r>
            <a:r>
              <a:rPr lang="id-ID" sz="2000" dirty="0">
                <a:latin typeface="Times New Roman" panose="02020603050405020304" pitchFamily="18" charset="0"/>
                <a:cs typeface="Times New Roman" panose="02020603050405020304" pitchFamily="18" charset="0"/>
              </a:rPr>
              <a:t>eknik pencarian gambar yang mempunyai kemiripan karakteristi</a:t>
            </a:r>
            <a:r>
              <a:rPr lang="en-US" sz="2000" dirty="0">
                <a:latin typeface="Times New Roman" panose="02020603050405020304" pitchFamily="18" charset="0"/>
                <a:cs typeface="Times New Roman" panose="02020603050405020304" pitchFamily="18" charset="0"/>
              </a:rPr>
              <a:t>k.</a:t>
            </a:r>
          </a:p>
          <a:p>
            <a:pPr marL="914400" indent="-457200" algn="just" eaLnBrk="1" fontAlgn="auto" hangingPunct="1">
              <a:lnSpc>
                <a:spcPct val="150000"/>
              </a:lnSpc>
              <a:spcBef>
                <a:spcPts val="0"/>
              </a:spcBef>
              <a:spcAft>
                <a:spcPts val="0"/>
              </a:spcAft>
              <a:buFont typeface="+mj-lt"/>
              <a:buAutoNum type="arabicPeriod"/>
              <a:defRPr/>
            </a:pPr>
            <a:r>
              <a:rPr lang="id-ID" sz="2000" dirty="0">
                <a:latin typeface="Times New Roman" panose="02020603050405020304" pitchFamily="18" charset="0"/>
                <a:cs typeface="Times New Roman" panose="02020603050405020304" pitchFamily="18" charset="0"/>
              </a:rPr>
              <a:t>Proses CBIR </a:t>
            </a:r>
            <a:r>
              <a:rPr lang="en-US" sz="2000" dirty="0" err="1">
                <a:latin typeface="Times New Roman" panose="02020603050405020304" pitchFamily="18" charset="0"/>
                <a:cs typeface="Times New Roman" panose="02020603050405020304" pitchFamily="18" charset="0"/>
              </a:rPr>
              <a:t>yaitu</a:t>
            </a:r>
            <a:r>
              <a:rPr lang="en-US"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penyimpanan dalam database dilakukan proses ekstrasi fitur.</a:t>
            </a:r>
            <a:endParaRPr lang="en-US" sz="2000" dirty="0">
              <a:latin typeface="Times New Roman" panose="02020603050405020304" pitchFamily="18" charset="0"/>
              <a:cs typeface="Times New Roman" panose="02020603050405020304" pitchFamily="18" charset="0"/>
            </a:endParaRPr>
          </a:p>
          <a:p>
            <a:pPr marL="914400" indent="-457200" algn="just" eaLnBrk="1" fontAlgn="auto" hangingPunct="1">
              <a:lnSpc>
                <a:spcPct val="150000"/>
              </a:lnSpc>
              <a:spcBef>
                <a:spcPts val="0"/>
              </a:spcBef>
              <a:spcAft>
                <a:spcPts val="0"/>
              </a:spcAft>
              <a:buFont typeface="+mj-lt"/>
              <a:buAutoNum type="arabicPeriod"/>
              <a:defRPr/>
            </a:pPr>
            <a:r>
              <a:rPr lang="id-ID" sz="2000" dirty="0">
                <a:latin typeface="Times New Roman" panose="02020603050405020304" pitchFamily="18" charset="0"/>
                <a:cs typeface="Times New Roman" panose="02020603050405020304" pitchFamily="18" charset="0"/>
              </a:rPr>
              <a:t>Fitur gambar yang</a:t>
            </a:r>
            <a:r>
              <a:rPr lang="en-US"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digunakan misalnya histogram, susunan warna, tekstur dan shape tipe spesifik dari objek</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Temu Kembali Teks Berbasis Konten ( Content Based Text Retrieval)</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2516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MULTIMEDIA</a:t>
            </a:r>
          </a:p>
        </p:txBody>
      </p:sp>
      <p:sp>
        <p:nvSpPr>
          <p:cNvPr id="3" name="TextBox 2"/>
          <p:cNvSpPr txBox="1"/>
          <p:nvPr/>
        </p:nvSpPr>
        <p:spPr>
          <a:xfrm>
            <a:off x="1816100" y="1762125"/>
            <a:ext cx="8632825" cy="2400300"/>
          </a:xfrm>
          <a:prstGeom prst="rect">
            <a:avLst/>
          </a:prstGeom>
          <a:noFill/>
        </p:spPr>
        <p:txBody>
          <a:bodyPr>
            <a:spAutoFit/>
          </a:bodyPr>
          <a:lstStyle/>
          <a:p>
            <a:pPr algn="just" eaLnBrk="1" fontAlgn="auto" hangingPunct="1">
              <a:lnSpc>
                <a:spcPct val="150000"/>
              </a:lnSpc>
              <a:spcBef>
                <a:spcPts val="0"/>
              </a:spcBef>
              <a:spcAft>
                <a:spcPts val="0"/>
              </a:spcAft>
              <a:defRPr/>
            </a:pPr>
            <a:r>
              <a:rPr lang="id-ID" sz="2000" dirty="0">
                <a:latin typeface="Times New Roman" panose="02020603050405020304" pitchFamily="18" charset="0"/>
                <a:cs typeface="Times New Roman" panose="02020603050405020304" pitchFamily="18" charset="0"/>
              </a:rPr>
              <a:t>Pengukuran Jarak Antar Dua Histogram</a:t>
            </a:r>
            <a:endParaRPr lang="en-US" sz="2000" dirty="0">
              <a:latin typeface="Times New Roman" panose="02020603050405020304" pitchFamily="18" charset="0"/>
              <a:cs typeface="Times New Roman" panose="02020603050405020304" pitchFamily="18" charset="0"/>
            </a:endParaRP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Fitur Warna Merupakan fitur yang banyak digunakan pada sistem CBIR.</a:t>
            </a:r>
            <a:endParaRPr lang="en-US" sz="2000" dirty="0">
              <a:latin typeface="Times New Roman" panose="02020603050405020304" pitchFamily="18" charset="0"/>
              <a:cs typeface="Times New Roman" panose="02020603050405020304" pitchFamily="18" charset="0"/>
            </a:endParaRP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Banyak diantaranya menggunakan image color histogram</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Color Histogram antara dua gambar tadi kemudia dihitung jaraknya</a:t>
            </a:r>
            <a:r>
              <a:rPr lang="en-US" sz="2000" dirty="0">
                <a:latin typeface="Times New Roman" panose="02020603050405020304" pitchFamily="18" charset="0"/>
                <a:cs typeface="Times New Roman" panose="02020603050405020304" pitchFamily="18" charset="0"/>
              </a:rPr>
              <a:t>.</a:t>
            </a:r>
          </a:p>
          <a:p>
            <a:pPr marL="342900" indent="-342900" algn="just" eaLnBrk="1" fontAlgn="auto" hangingPunct="1">
              <a:lnSpc>
                <a:spcPct val="150000"/>
              </a:lnSpc>
              <a:spcBef>
                <a:spcPts val="0"/>
              </a:spcBef>
              <a:spcAft>
                <a:spcPts val="0"/>
              </a:spcAft>
              <a:buFont typeface="Arial" panose="020B0604020202020204" pitchFamily="34" charset="0"/>
              <a:buChar char="•"/>
              <a:defRPr/>
            </a:pPr>
            <a:r>
              <a:rPr lang="id-ID" sz="2000" dirty="0">
                <a:latin typeface="Times New Roman" panose="02020603050405020304" pitchFamily="18" charset="0"/>
                <a:cs typeface="Times New Roman" panose="02020603050405020304" pitchFamily="18" charset="0"/>
              </a:rPr>
              <a:t>Gambar yang memiliki jarak  paling kecil merupakan solusinya.</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053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PEMBELAJARAN DAN SEMANTIK</a:t>
            </a:r>
          </a:p>
        </p:txBody>
      </p:sp>
      <p:sp>
        <p:nvSpPr>
          <p:cNvPr id="11267" name="TextBox 2"/>
          <p:cNvSpPr txBox="1">
            <a:spLocks noChangeArrowheads="1"/>
          </p:cNvSpPr>
          <p:nvPr/>
        </p:nvSpPr>
        <p:spPr bwMode="auto">
          <a:xfrm>
            <a:off x="1816100" y="1533525"/>
            <a:ext cx="8632825" cy="326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lnSpc>
                <a:spcPct val="150000"/>
              </a:lnSpc>
              <a:spcBef>
                <a:spcPct val="0"/>
              </a:spcBef>
              <a:buClrTx/>
              <a:buSzTx/>
              <a:buFontTx/>
              <a:buNone/>
            </a:pPr>
            <a:r>
              <a:rPr lang="en-US">
                <a:latin typeface="Times New Roman" panose="02020603050405020304" pitchFamily="18" charset="0"/>
                <a:cs typeface="Times New Roman" panose="02020603050405020304" pitchFamily="18" charset="0"/>
              </a:rPr>
              <a:t>Pembelajaran dalam Multimedia Retrieval dapat menjembatani kesenjangan semantic. Terdapat tiga studi yang menarik. Pertama, studi mengenai deteksi objek pada latar yang kompleks, bagiamana mendeteksi konsep visual yang memiliki latar yang kompleks. Tantangannya adalah mendeteksi semua isi semantic dalam sebuah gambar, seperti wajah, pohon, hewan, dan lainnya pada latar yang kompleks.</a:t>
            </a:r>
          </a:p>
          <a:p>
            <a:pPr algn="just" eaLnBrk="1" hangingPunct="1">
              <a:lnSpc>
                <a:spcPct val="150000"/>
              </a:lnSpc>
              <a:spcBef>
                <a:spcPct val="0"/>
              </a:spcBef>
              <a:buClrTx/>
              <a:buSzTx/>
              <a:buFontTx/>
              <a:buNone/>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5738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PEMBELAJARAN DAN SEMANTIK</a:t>
            </a:r>
          </a:p>
        </p:txBody>
      </p:sp>
      <p:sp>
        <p:nvSpPr>
          <p:cNvPr id="12291" name="TextBox 2"/>
          <p:cNvSpPr txBox="1">
            <a:spLocks noChangeArrowheads="1"/>
          </p:cNvSpPr>
          <p:nvPr/>
        </p:nvSpPr>
        <p:spPr bwMode="auto">
          <a:xfrm>
            <a:off x="1816100" y="1654175"/>
            <a:ext cx="86328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lnSpc>
                <a:spcPct val="150000"/>
              </a:lnSpc>
              <a:spcBef>
                <a:spcPct val="0"/>
              </a:spcBef>
              <a:buClrTx/>
              <a:buSzTx/>
              <a:buFontTx/>
              <a:buNone/>
            </a:pPr>
            <a:r>
              <a:rPr lang="en-US">
                <a:latin typeface="Times New Roman" panose="02020603050405020304" pitchFamily="18" charset="0"/>
                <a:cs typeface="Times New Roman" panose="02020603050405020304" pitchFamily="18" charset="0"/>
              </a:rPr>
              <a:t>Kedua, studi pendeteksian wajah pada latar yang kompleks. Metode pendeteksian wajah berdasarkan komponen dengan menggunakan statistic juga dilakukan. Pola gradient digunakan dari ekstraksi gambar atau video untuk mendeteksi wajah berdasarkan tingkatan kontras objek mata, hidung, dan mulut.</a:t>
            </a:r>
          </a:p>
        </p:txBody>
      </p:sp>
    </p:spTree>
    <p:extLst>
      <p:ext uri="{BB962C8B-B14F-4D97-AF65-F5344CB8AC3E}">
        <p14:creationId xmlns:p14="http://schemas.microsoft.com/office/powerpoint/2010/main" val="2782734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p:cNvSpPr txBox="1">
            <a:spLocks noChangeArrowheads="1"/>
          </p:cNvSpPr>
          <p:nvPr/>
        </p:nvSpPr>
        <p:spPr bwMode="auto">
          <a:xfrm>
            <a:off x="1816100" y="779463"/>
            <a:ext cx="5364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eaLnBrk="1" hangingPunct="1">
              <a:spcBef>
                <a:spcPct val="0"/>
              </a:spcBef>
              <a:buClrTx/>
              <a:buSzTx/>
              <a:buFontTx/>
              <a:buNone/>
            </a:pPr>
            <a:r>
              <a:rPr lang="en-US" sz="2400">
                <a:latin typeface="Times New Roman" panose="02020603050405020304" pitchFamily="18" charset="0"/>
                <a:cs typeface="Times New Roman" panose="02020603050405020304" pitchFamily="18" charset="0"/>
              </a:rPr>
              <a:t>PEMBELAJARAN DAN SEMANTIK</a:t>
            </a:r>
          </a:p>
        </p:txBody>
      </p:sp>
      <p:sp>
        <p:nvSpPr>
          <p:cNvPr id="13315" name="TextBox 2"/>
          <p:cNvSpPr txBox="1">
            <a:spLocks noChangeArrowheads="1"/>
          </p:cNvSpPr>
          <p:nvPr/>
        </p:nvSpPr>
        <p:spPr bwMode="auto">
          <a:xfrm>
            <a:off x="1816100" y="1654175"/>
            <a:ext cx="8632825"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8AD0D6"/>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8AD0D6"/>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8AD0D6"/>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8AD0D6"/>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lgn="just" eaLnBrk="1" hangingPunct="1">
              <a:lnSpc>
                <a:spcPct val="150000"/>
              </a:lnSpc>
              <a:spcBef>
                <a:spcPct val="0"/>
              </a:spcBef>
              <a:buClrTx/>
              <a:buSzTx/>
              <a:buFontTx/>
              <a:buNone/>
            </a:pPr>
            <a:r>
              <a:rPr lang="en-US">
                <a:latin typeface="Times New Roman" panose="02020603050405020304" pitchFamily="18" charset="0"/>
                <a:cs typeface="Times New Roman" panose="02020603050405020304" pitchFamily="18" charset="0"/>
              </a:rPr>
              <a:t>Ketiga, studi mengenai deteksi objek selain wajah pada latar yang kompleks. Sebuah sistem untuk mendeteksi langit, warna, pohon, gunung, rumput dengan latar yang kompleks.</a:t>
            </a:r>
          </a:p>
        </p:txBody>
      </p:sp>
    </p:spTree>
    <p:extLst>
      <p:ext uri="{BB962C8B-B14F-4D97-AF65-F5344CB8AC3E}">
        <p14:creationId xmlns:p14="http://schemas.microsoft.com/office/powerpoint/2010/main" val="1313921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418</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NuzulAswin</dc:creator>
  <cp:lastModifiedBy>NuzulAswin</cp:lastModifiedBy>
  <cp:revision>1</cp:revision>
  <dcterms:created xsi:type="dcterms:W3CDTF">2017-06-12T10:45:50Z</dcterms:created>
  <dcterms:modified xsi:type="dcterms:W3CDTF">2017-06-12T10:46:02Z</dcterms:modified>
</cp:coreProperties>
</file>