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las Agung" initials="RA" lastIdx="1" clrIdx="0">
    <p:extLst>
      <p:ext uri="{19B8F6BF-5375-455C-9EA6-DF929625EA0E}">
        <p15:presenceInfo xmlns:p15="http://schemas.microsoft.com/office/powerpoint/2012/main" userId="Rilas Ag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15T14:07:44.073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AAD-BA1D-429A-9A7C-42D7F4D402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/>
              <a:t>PEMROGRMAN MOBILE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837F9-5B78-4F3A-9598-768CC9051E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D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MENGENAL SISTEM OPERASI MOBILE</a:t>
            </a:r>
          </a:p>
        </p:txBody>
      </p:sp>
    </p:spTree>
    <p:extLst>
      <p:ext uri="{BB962C8B-B14F-4D97-AF65-F5344CB8AC3E}">
        <p14:creationId xmlns:p14="http://schemas.microsoft.com/office/powerpoint/2010/main" val="1789488964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ARSITEKTUR SISTEM OPERASI MOBILE</a:t>
            </a:r>
            <a:endParaRPr lang="en-ID" sz="4000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1645548"/>
            <a:ext cx="67387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dirty="0">
                <a:latin typeface="Baskerville Old Face" panose="02020602080505020303" pitchFamily="18" charset="0"/>
              </a:rPr>
              <a:t>Ada 4 </a:t>
            </a:r>
            <a:r>
              <a:rPr lang="en-US" dirty="0" err="1">
                <a:latin typeface="Baskerville Old Face" panose="02020602080505020303" pitchFamily="18" charset="0"/>
              </a:rPr>
              <a:t>Komponen</a:t>
            </a:r>
            <a:r>
              <a:rPr lang="en-US" dirty="0">
                <a:latin typeface="Baskerville Old Face" panose="02020602080505020303" pitchFamily="18" charset="0"/>
              </a:rPr>
              <a:t> layer di </a:t>
            </a:r>
            <a:r>
              <a:rPr lang="en-US" dirty="0" err="1">
                <a:latin typeface="Baskerville Old Face" panose="02020602080505020303" pitchFamily="18" charset="0"/>
              </a:rPr>
              <a:t>Operasi</a:t>
            </a:r>
            <a:r>
              <a:rPr lang="en-US" dirty="0">
                <a:latin typeface="Baskerville Old Face" panose="02020602080505020303" pitchFamily="18" charset="0"/>
              </a:rPr>
              <a:t> system Android :</a:t>
            </a: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  <a:p>
            <a:pPr marL="342900" indent="-342900"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Aplications</a:t>
            </a:r>
            <a:r>
              <a:rPr lang="en-US" dirty="0">
                <a:latin typeface="Baskerville Old Face" panose="02020602080505020303" pitchFamily="18" charset="0"/>
              </a:rPr>
              <a:t> Layer </a:t>
            </a:r>
            <a:r>
              <a:rPr lang="en-US" dirty="0" err="1">
                <a:latin typeface="Baskerville Old Face" panose="02020602080505020303" pitchFamily="18" charset="0"/>
              </a:rPr>
              <a:t>adalah</a:t>
            </a:r>
            <a:r>
              <a:rPr lang="en-US" dirty="0">
                <a:latin typeface="Baskerville Old Face" panose="02020602080505020303" pitchFamily="18" charset="0"/>
              </a:rPr>
              <a:t> Layer </a:t>
            </a:r>
            <a:r>
              <a:rPr lang="en-US" dirty="0" err="1">
                <a:latin typeface="Baskerville Old Face" panose="02020602080505020303" pitchFamily="18" charset="0"/>
              </a:rPr>
              <a:t>dimana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Aplikasi-aplikasi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langsung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berhubungan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user.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lapisan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terluar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Arsitektur</a:t>
            </a:r>
            <a:r>
              <a:rPr lang="en-US" dirty="0">
                <a:latin typeface="Baskerville Old Face" panose="02020602080505020303" pitchFamily="18" charset="0"/>
              </a:rPr>
              <a:t> Android. </a:t>
            </a:r>
            <a:r>
              <a:rPr lang="en-US" dirty="0" err="1">
                <a:latin typeface="Baskerville Old Face" panose="02020602080505020303" pitchFamily="18" charset="0"/>
              </a:rPr>
              <a:t>Pengguna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awam</a:t>
            </a:r>
            <a:r>
              <a:rPr lang="en-US" dirty="0">
                <a:latin typeface="Baskerville Old Face" panose="02020602080505020303" pitchFamily="18" charset="0"/>
              </a:rPr>
              <a:t> Android </a:t>
            </a:r>
            <a:r>
              <a:rPr lang="en-US" dirty="0" err="1">
                <a:latin typeface="Baskerville Old Face" panose="02020602080505020303" pitchFamily="18" charset="0"/>
              </a:rPr>
              <a:t>pasti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berinteraksi</a:t>
            </a:r>
            <a:r>
              <a:rPr lang="en-US" dirty="0">
                <a:latin typeface="Baskerville Old Face" panose="02020602080505020303" pitchFamily="18" charset="0"/>
              </a:rPr>
              <a:t> de </a:t>
            </a:r>
            <a:r>
              <a:rPr lang="en-US" dirty="0" err="1">
                <a:latin typeface="Baskerville Old Face" panose="02020602080505020303" pitchFamily="18" charset="0"/>
              </a:rPr>
              <a:t>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lapisan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ini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fungsi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umum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seperti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menelepon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mengakses</a:t>
            </a:r>
            <a:r>
              <a:rPr lang="en-US" dirty="0">
                <a:latin typeface="Baskerville Old Face" panose="02020602080505020303" pitchFamily="18" charset="0"/>
              </a:rPr>
              <a:t> website.</a:t>
            </a:r>
          </a:p>
          <a:p>
            <a:pPr marL="342900" indent="-342900">
              <a:buAutoNum type="arabicPeriod"/>
            </a:pPr>
            <a:endParaRPr lang="en-US" dirty="0">
              <a:latin typeface="Baskerville Old Face" panose="02020602080505020303" pitchFamily="18" charset="0"/>
            </a:endParaRPr>
          </a:p>
          <a:p>
            <a:pPr marL="342900" indent="-342900"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Aplication</a:t>
            </a:r>
            <a:r>
              <a:rPr lang="en-US" dirty="0">
                <a:latin typeface="Baskerville Old Face" panose="02020602080505020303" pitchFamily="18" charset="0"/>
              </a:rPr>
              <a:t> Frame work </a:t>
            </a:r>
            <a:r>
              <a:rPr lang="en-US" dirty="0" err="1">
                <a:latin typeface="Baskerville Old Face" panose="02020602080505020303" pitchFamily="18" charset="0"/>
              </a:rPr>
              <a:t>adalah</a:t>
            </a:r>
            <a:r>
              <a:rPr lang="en-US" dirty="0">
                <a:latin typeface="Baskerville Old Face" panose="02020602080505020303" pitchFamily="18" charset="0"/>
              </a:rPr>
              <a:t> Layer </a:t>
            </a:r>
            <a:r>
              <a:rPr lang="en-US" dirty="0" err="1">
                <a:latin typeface="Baskerville Old Face" panose="02020602080505020303" pitchFamily="18" charset="0"/>
              </a:rPr>
              <a:t>dimana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semua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y ang </a:t>
            </a:r>
            <a:r>
              <a:rPr lang="en-US" dirty="0" err="1">
                <a:latin typeface="Baskerville Old Face" panose="02020602080505020303" pitchFamily="18" charset="0"/>
              </a:rPr>
              <a:t>ada</a:t>
            </a:r>
            <a:r>
              <a:rPr lang="en-US" dirty="0">
                <a:latin typeface="Baskerville Old Face" panose="02020602080505020303" pitchFamily="18" charset="0"/>
              </a:rPr>
              <a:t> delayer </a:t>
            </a:r>
            <a:r>
              <a:rPr lang="en-US" dirty="0" err="1">
                <a:latin typeface="Baskerville Old Face" panose="02020602080505020303" pitchFamily="18" charset="0"/>
              </a:rPr>
              <a:t>Aplications</a:t>
            </a:r>
            <a:r>
              <a:rPr lang="en-US" dirty="0">
                <a:latin typeface="Baskerville Old Face" panose="02020602080505020303" pitchFamily="18" charset="0"/>
              </a:rPr>
              <a:t> (layer paling </a:t>
            </a:r>
            <a:r>
              <a:rPr lang="en-US" dirty="0" err="1">
                <a:latin typeface="Baskerville Old Face" panose="02020602080505020303" pitchFamily="18" charset="0"/>
              </a:rPr>
              <a:t>atas</a:t>
            </a:r>
            <a:r>
              <a:rPr lang="en-US" dirty="0">
                <a:latin typeface="Baskerville Old Face" panose="02020602080505020303" pitchFamily="18" charset="0"/>
              </a:rPr>
              <a:t>) </a:t>
            </a:r>
            <a:r>
              <a:rPr lang="en-US" dirty="0" err="1">
                <a:latin typeface="Baskerville Old Face" panose="02020602080505020303" pitchFamily="18" charset="0"/>
              </a:rPr>
              <a:t>berhubungan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l </a:t>
            </a:r>
            <a:r>
              <a:rPr lang="en-US" dirty="0" err="1">
                <a:latin typeface="Baskerville Old Face" panose="02020602080505020303" pitchFamily="18" charset="0"/>
              </a:rPr>
              <a:t>ayer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Aplication</a:t>
            </a:r>
            <a:r>
              <a:rPr lang="en-US" dirty="0">
                <a:latin typeface="Baskerville Old Face" panose="02020602080505020303" pitchFamily="18" charset="0"/>
              </a:rPr>
              <a:t> Framework. </a:t>
            </a:r>
            <a:r>
              <a:rPr lang="en-US" dirty="0" err="1">
                <a:latin typeface="Baskerville Old Face" panose="02020602080505020303" pitchFamily="18" charset="0"/>
              </a:rPr>
              <a:t>Dilayer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ini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diatur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beberapa</a:t>
            </a:r>
            <a:r>
              <a:rPr lang="en-US" dirty="0">
                <a:latin typeface="Baskerville Old Face" panose="02020602080505020303" pitchFamily="18" charset="0"/>
              </a:rPr>
              <a:t> proses standard </a:t>
            </a:r>
            <a:r>
              <a:rPr lang="en-US" dirty="0" err="1">
                <a:latin typeface="Baskerville Old Face" panose="02020602080505020303" pitchFamily="18" charset="0"/>
              </a:rPr>
              <a:t>sepe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rti</a:t>
            </a:r>
            <a:r>
              <a:rPr lang="en-US" dirty="0">
                <a:latin typeface="Baskerville Old Face" panose="02020602080505020303" pitchFamily="18" charset="0"/>
              </a:rPr>
              <a:t> Management Activity, Management Resource, Management Windows, </a:t>
            </a:r>
            <a:r>
              <a:rPr lang="en-US" dirty="0" err="1">
                <a:latin typeface="Baskerville Old Face" panose="02020602080505020303" pitchFamily="18" charset="0"/>
              </a:rPr>
              <a:t>dll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507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askerville Old Face" panose="02020602080505020303" pitchFamily="18" charset="0"/>
              </a:rPr>
              <a:t>ARSITEKTUR SISTEM OPERASI MOBILE</a:t>
            </a:r>
            <a:endParaRPr lang="en-ID" sz="3600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1645548"/>
            <a:ext cx="673873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000" dirty="0">
                <a:latin typeface="Baskerville Old Face" panose="02020602080505020303" pitchFamily="18" charset="0"/>
              </a:rPr>
              <a:t>Ada 4 </a:t>
            </a:r>
            <a:r>
              <a:rPr lang="en-US" sz="2000" dirty="0" err="1">
                <a:latin typeface="Baskerville Old Face" panose="02020602080505020303" pitchFamily="18" charset="0"/>
              </a:rPr>
              <a:t>Komponen</a:t>
            </a:r>
            <a:r>
              <a:rPr lang="en-US" sz="2000" dirty="0">
                <a:latin typeface="Baskerville Old Face" panose="02020602080505020303" pitchFamily="18" charset="0"/>
              </a:rPr>
              <a:t> layer di </a:t>
            </a:r>
            <a:r>
              <a:rPr lang="en-US" sz="2000" dirty="0" err="1">
                <a:latin typeface="Baskerville Old Face" panose="02020602080505020303" pitchFamily="18" charset="0"/>
              </a:rPr>
              <a:t>Operasi</a:t>
            </a:r>
            <a:r>
              <a:rPr lang="en-US" sz="2000" dirty="0">
                <a:latin typeface="Baskerville Old Face" panose="02020602080505020303" pitchFamily="18" charset="0"/>
              </a:rPr>
              <a:t> system Android :</a:t>
            </a:r>
          </a:p>
          <a:p>
            <a:pPr fontAlgn="base"/>
            <a:endParaRPr lang="en-US" sz="2000" dirty="0">
              <a:latin typeface="Baskerville Old Face" panose="02020602080505020303" pitchFamily="18" charset="0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dirty="0">
                <a:latin typeface="Baskerville Old Face" panose="02020602080505020303" pitchFamily="18" charset="0"/>
              </a:rPr>
              <a:t>Library </a:t>
            </a:r>
            <a:r>
              <a:rPr lang="en-US" dirty="0" err="1">
                <a:latin typeface="Baskerville Old Face" panose="02020602080505020303" pitchFamily="18" charset="0"/>
              </a:rPr>
              <a:t>memba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wa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sekumpulan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instruksi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mengarahkan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perangkat</a:t>
            </a:r>
            <a:r>
              <a:rPr lang="en-US" dirty="0">
                <a:latin typeface="Baskerville Old Face" panose="02020602080505020303" pitchFamily="18" charset="0"/>
              </a:rPr>
              <a:t> Android </a:t>
            </a:r>
            <a:r>
              <a:rPr lang="en-US" dirty="0" err="1">
                <a:latin typeface="Baskerville Old Face" panose="02020602080505020303" pitchFamily="18" charset="0"/>
              </a:rPr>
              <a:t>kita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dalam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menangani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berbagai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tipe</a:t>
            </a:r>
            <a:r>
              <a:rPr lang="en-US" dirty="0">
                <a:latin typeface="Baskerville Old Face" panose="02020602080505020303" pitchFamily="18" charset="0"/>
              </a:rPr>
              <a:t> data. </a:t>
            </a:r>
            <a:r>
              <a:rPr lang="en-US" dirty="0" err="1">
                <a:latin typeface="Baskerville Old Face" panose="02020602080505020303" pitchFamily="18" charset="0"/>
              </a:rPr>
              <a:t>Contohnya,perekam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berbagai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macam</a:t>
            </a:r>
            <a:r>
              <a:rPr lang="en-US" dirty="0">
                <a:latin typeface="Baskerville Old Face" panose="02020602080505020303" pitchFamily="18" charset="0"/>
              </a:rPr>
              <a:t> format Video </a:t>
            </a:r>
            <a:r>
              <a:rPr lang="en-US" dirty="0" err="1">
                <a:latin typeface="Baskerville Old Face" panose="02020602080505020303" pitchFamily="18" charset="0"/>
              </a:rPr>
              <a:t>dan</a:t>
            </a:r>
            <a:r>
              <a:rPr lang="en-US" dirty="0">
                <a:latin typeface="Baskerville Old Face" panose="02020602080505020303" pitchFamily="18" charset="0"/>
              </a:rPr>
              <a:t> Audio </a:t>
            </a:r>
            <a:r>
              <a:rPr lang="en-US" dirty="0" err="1">
                <a:latin typeface="Baskerville Old Face" panose="02020602080505020303" pitchFamily="18" charset="0"/>
              </a:rPr>
              <a:t>ditangani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oleh</a:t>
            </a:r>
            <a:r>
              <a:rPr lang="en-US" dirty="0">
                <a:latin typeface="Baskerville Old Face" panose="02020602080505020303" pitchFamily="18" charset="0"/>
              </a:rPr>
              <a:t> Media Framework Library. </a:t>
            </a:r>
            <a:r>
              <a:rPr lang="en-US" dirty="0" err="1">
                <a:latin typeface="Baskerville Old Face" panose="02020602080505020303" pitchFamily="18" charset="0"/>
              </a:rPr>
              <a:t>Kategori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ini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menyangkut</a:t>
            </a:r>
            <a:r>
              <a:rPr lang="en-US" dirty="0">
                <a:latin typeface="Baskerville Old Face" panose="02020602080505020303" pitchFamily="18" charset="0"/>
              </a:rPr>
              <a:t> Library </a:t>
            </a:r>
            <a:r>
              <a:rPr lang="en-US" dirty="0" err="1">
                <a:latin typeface="Baskerville Old Face" panose="02020602080505020303" pitchFamily="18" charset="0"/>
              </a:rPr>
              <a:t>berbasis</a:t>
            </a:r>
            <a:r>
              <a:rPr lang="en-US" dirty="0">
                <a:latin typeface="Baskerville Old Face" panose="02020602080505020303" pitchFamily="18" charset="0"/>
              </a:rPr>
              <a:t> Java yang </a:t>
            </a:r>
            <a:r>
              <a:rPr lang="en-US" dirty="0" err="1">
                <a:latin typeface="Baskerville Old Face" panose="02020602080505020303" pitchFamily="18" charset="0"/>
              </a:rPr>
              <a:t>berfungsi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khusus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pengemba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ngan</a:t>
            </a:r>
            <a:r>
              <a:rPr lang="en-US" dirty="0">
                <a:latin typeface="Baskerville Old Face" panose="02020602080505020303" pitchFamily="18" charset="0"/>
              </a:rPr>
              <a:t> Android.</a:t>
            </a:r>
          </a:p>
          <a:p>
            <a:pPr marL="342900" indent="-342900">
              <a:buFont typeface="+mj-lt"/>
              <a:buAutoNum type="arabicPeriod" startAt="3"/>
            </a:pPr>
            <a:endParaRPr lang="en-US" dirty="0">
              <a:latin typeface="Baskerville Old Face" panose="02020602080505020303" pitchFamily="18" charset="0"/>
            </a:endParaRPr>
          </a:p>
          <a:p>
            <a:pPr marL="342900" indent="-342900">
              <a:buAutoNum type="arabicPeriod" startAt="3"/>
            </a:pPr>
            <a:r>
              <a:rPr lang="en-US" dirty="0">
                <a:latin typeface="Baskerville Old Face" panose="02020602080505020303" pitchFamily="18" charset="0"/>
              </a:rPr>
              <a:t>Android Runtime Layer. </a:t>
            </a:r>
            <a:r>
              <a:rPr lang="en-US" dirty="0" err="1">
                <a:latin typeface="Baskerville Old Face" panose="02020602080505020303" pitchFamily="18" charset="0"/>
              </a:rPr>
              <a:t>Terletak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pada</a:t>
            </a:r>
            <a:r>
              <a:rPr lang="en-US" dirty="0">
                <a:latin typeface="Baskerville Old Face" panose="02020602080505020303" pitchFamily="18" charset="0"/>
              </a:rPr>
              <a:t> level yang </a:t>
            </a:r>
            <a:r>
              <a:rPr lang="en-US" dirty="0" err="1">
                <a:latin typeface="Baskerville Old Face" panose="02020602080505020303" pitchFamily="18" charset="0"/>
              </a:rPr>
              <a:t>sama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lapisan</a:t>
            </a:r>
            <a:r>
              <a:rPr lang="en-US" dirty="0">
                <a:latin typeface="Baskerville Old Face" panose="02020602080505020303" pitchFamily="18" charset="0"/>
              </a:rPr>
              <a:t> Library juga </a:t>
            </a:r>
            <a:r>
              <a:rPr lang="en-US" dirty="0" err="1">
                <a:latin typeface="Baskerville Old Face" panose="02020602080505020303" pitchFamily="18" charset="0"/>
              </a:rPr>
              <a:t>terd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Lapisan</a:t>
            </a:r>
            <a:r>
              <a:rPr lang="en-US" dirty="0">
                <a:latin typeface="Baskerville Old Face" panose="02020602080505020303" pitchFamily="18" charset="0"/>
              </a:rPr>
              <a:t> Android Runtime </a:t>
            </a:r>
            <a:r>
              <a:rPr lang="en-US" dirty="0" err="1">
                <a:latin typeface="Baskerville Old Face" panose="02020602080505020303" pitchFamily="18" charset="0"/>
              </a:rPr>
              <a:t>dan</a:t>
            </a:r>
            <a:r>
              <a:rPr lang="en-US" dirty="0">
                <a:latin typeface="Baskerville Old Face" panose="02020602080505020303" pitchFamily="18" charset="0"/>
              </a:rPr>
              <a:t> juga </a:t>
            </a:r>
            <a:r>
              <a:rPr lang="en-US" dirty="0" err="1">
                <a:latin typeface="Baskerville Old Face" panose="02020602080505020303" pitchFamily="18" charset="0"/>
              </a:rPr>
              <a:t>sek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umpulan</a:t>
            </a:r>
            <a:r>
              <a:rPr lang="en-US" dirty="0">
                <a:latin typeface="Baskerville Old Face" panose="02020602080505020303" pitchFamily="18" charset="0"/>
              </a:rPr>
              <a:t> Library Java yang </a:t>
            </a:r>
            <a:r>
              <a:rPr lang="en-US" dirty="0" err="1">
                <a:latin typeface="Baskerville Old Face" panose="02020602080505020303" pitchFamily="18" charset="0"/>
              </a:rPr>
              <a:t>dikhususkan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Android. Programmer A </a:t>
            </a:r>
            <a:r>
              <a:rPr lang="en-US" dirty="0" err="1">
                <a:latin typeface="Baskerville Old Face" panose="02020602080505020303" pitchFamily="18" charset="0"/>
              </a:rPr>
              <a:t>plikasi</a:t>
            </a:r>
            <a:r>
              <a:rPr lang="en-US" dirty="0">
                <a:latin typeface="Baskerville Old Face" panose="02020602080505020303" pitchFamily="18" charset="0"/>
              </a:rPr>
              <a:t> Android </a:t>
            </a:r>
            <a:r>
              <a:rPr lang="en-US" dirty="0" err="1">
                <a:latin typeface="Baskerville Old Face" panose="02020602080505020303" pitchFamily="18" charset="0"/>
              </a:rPr>
              <a:t>membuat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nya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menggunakan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bahasa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pemrograman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Jav</a:t>
            </a:r>
            <a:r>
              <a:rPr lang="en-US" dirty="0">
                <a:latin typeface="Baskerville Old Face" panose="02020602080505020303" pitchFamily="18" charset="0"/>
              </a:rPr>
              <a:t> a. </a:t>
            </a:r>
            <a:r>
              <a:rPr lang="en-US" dirty="0" err="1">
                <a:latin typeface="Baskerville Old Face" panose="02020602080505020303" pitchFamily="18" charset="0"/>
              </a:rPr>
              <a:t>Dalam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lapisan</a:t>
            </a:r>
            <a:r>
              <a:rPr lang="en-US" dirty="0">
                <a:latin typeface="Baskerville Old Face" panose="02020602080505020303" pitchFamily="18" charset="0"/>
              </a:rPr>
              <a:t> Android Runtime juga </a:t>
            </a:r>
            <a:r>
              <a:rPr lang="en-US" dirty="0" err="1">
                <a:latin typeface="Baskerville Old Face" panose="02020602080505020303" pitchFamily="18" charset="0"/>
              </a:rPr>
              <a:t>terdapat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Dalvik</a:t>
            </a:r>
            <a:r>
              <a:rPr lang="en-US" dirty="0">
                <a:latin typeface="Baskerville Old Face" panose="02020602080505020303" pitchFamily="18" charset="0"/>
              </a:rPr>
              <a:t> VM (Virtual Machine)</a:t>
            </a:r>
            <a:endParaRPr lang="en-US" sz="2000" dirty="0">
              <a:latin typeface="Baskerville Old Face" panose="02020602080505020303" pitchFamily="18" charset="0"/>
            </a:endParaRPr>
          </a:p>
          <a:p>
            <a:pPr fontAlgn="base"/>
            <a:endParaRPr lang="en-US" sz="2000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78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1" dirty="0">
                <a:latin typeface="Baskerville Old Face" panose="02020602080505020303" pitchFamily="18" charset="0"/>
              </a:rPr>
              <a:t>VERSI-VERSI SISTEM OPERASI MOBILE</a:t>
            </a:r>
            <a:endParaRPr lang="en-ID" sz="4000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B859E-75F2-4244-B251-BDE5A1852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08312"/>
            <a:ext cx="1904067" cy="19016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76D016-9D85-41FF-A918-6C3A95F2A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1733" y="1737341"/>
            <a:ext cx="2072658" cy="20726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CA9E8C5-DEF8-4161-841F-637965E9D8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1946" y="2054087"/>
            <a:ext cx="1601609" cy="175591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6C57B6A-B62F-44F6-8FC9-B6BB51DFB2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4347" y="2673211"/>
            <a:ext cx="2856251" cy="11367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A88D485-D140-4FBC-B685-9EB64DDD4A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6035" y="4321674"/>
            <a:ext cx="4343400" cy="75835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ECF03CA-7143-4A20-A298-24DBE29417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82050" y="4319854"/>
            <a:ext cx="3321083" cy="76017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8259AAC-4C7D-4F3A-81AC-9D8EE2D5F4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8041" y="5219407"/>
            <a:ext cx="3923415" cy="141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99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>
                <a:latin typeface="Baskerville Old Face" panose="02020602080505020303" pitchFamily="18" charset="0"/>
              </a:rPr>
              <a:t>PERBANDINGAN SISTEM OPERASI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1932890"/>
            <a:ext cx="75603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ID" b="1" dirty="0" err="1">
                <a:latin typeface="Baskerville Old Face" panose="02020602080505020303" pitchFamily="18" charset="0"/>
              </a:rPr>
              <a:t>Sistem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Operasi</a:t>
            </a:r>
            <a:r>
              <a:rPr lang="en-ID" b="1" dirty="0">
                <a:latin typeface="Baskerville Old Face" panose="02020602080505020303" pitchFamily="18" charset="0"/>
              </a:rPr>
              <a:t> Mobile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adalah</a:t>
            </a:r>
            <a:r>
              <a:rPr lang="en-ID" dirty="0">
                <a:latin typeface="Baskerville Old Face" panose="02020602080505020303" pitchFamily="18" charset="0"/>
              </a:rPr>
              <a:t> software </a:t>
            </a:r>
            <a:r>
              <a:rPr lang="en-ID" dirty="0" err="1">
                <a:latin typeface="Baskerville Old Face" panose="02020602080505020303" pitchFamily="18" charset="0"/>
              </a:rPr>
              <a:t>utama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melakukan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menejemen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kontrol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terhadap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hardwaresecara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langsung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serta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menejemen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mengotrol</a:t>
            </a:r>
            <a:r>
              <a:rPr lang="en-ID" dirty="0">
                <a:latin typeface="Baskerville Old Face" panose="02020602080505020303" pitchFamily="18" charset="0"/>
              </a:rPr>
              <a:t> software-soft ware lain </a:t>
            </a:r>
            <a:r>
              <a:rPr lang="en-ID" dirty="0" err="1">
                <a:latin typeface="Baskerville Old Face" panose="02020602080505020303" pitchFamily="18" charset="0"/>
              </a:rPr>
              <a:t>sehingga</a:t>
            </a:r>
            <a:r>
              <a:rPr lang="en-ID" dirty="0">
                <a:latin typeface="Baskerville Old Face" panose="02020602080505020303" pitchFamily="18" charset="0"/>
              </a:rPr>
              <a:t> software-software lain </a:t>
            </a:r>
            <a:r>
              <a:rPr lang="en-ID" dirty="0" err="1">
                <a:latin typeface="Baskerville Old Face" panose="02020602080505020303" pitchFamily="18" charset="0"/>
              </a:rPr>
              <a:t>tersebut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dapat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bekerja</a:t>
            </a:r>
            <a:r>
              <a:rPr lang="en-ID" dirty="0">
                <a:latin typeface="Baskerville Old Face" panose="02020602080505020303" pitchFamily="18" charset="0"/>
              </a:rPr>
              <a:t>. </a:t>
            </a:r>
            <a:r>
              <a:rPr lang="en-ID" dirty="0" err="1">
                <a:latin typeface="Baskerville Old Face" panose="02020602080505020303" pitchFamily="18" charset="0"/>
              </a:rPr>
              <a:t>Sehingga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suatu</a:t>
            </a:r>
            <a:r>
              <a:rPr lang="en-ID" dirty="0">
                <a:latin typeface="Baskerville Old Face" panose="02020602080505020303" pitchFamily="18" charset="0"/>
              </a:rPr>
              <a:t> system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ponsel</a:t>
            </a:r>
            <a:r>
              <a:rPr lang="en-ID" dirty="0">
                <a:latin typeface="Baskerville Old Face" panose="02020602080505020303" pitchFamily="18" charset="0"/>
              </a:rPr>
              <a:t> (mobile operating system) </a:t>
            </a:r>
            <a:r>
              <a:rPr lang="en-ID" dirty="0" err="1">
                <a:latin typeface="Baskerville Old Face" panose="02020602080505020303" pitchFamily="18" charset="0"/>
              </a:rPr>
              <a:t>akan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bertanggung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jawab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mengoperasikan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berbagai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fungsi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fitur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tersedia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perangkat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ponsel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tersebut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seperti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skedulling</a:t>
            </a:r>
            <a:r>
              <a:rPr lang="en-ID" dirty="0">
                <a:latin typeface="Baskerville Old Face" panose="02020602080505020303" pitchFamily="18" charset="0"/>
              </a:rPr>
              <a:t> task, keyboard, WAP, email, text message, </a:t>
            </a:r>
            <a:r>
              <a:rPr lang="en-ID" dirty="0" err="1">
                <a:latin typeface="Baskerville Old Face" panose="02020602080505020303" pitchFamily="18" charset="0"/>
              </a:rPr>
              <a:t>sinkronisasi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dengan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aplikasi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perangkat</a:t>
            </a:r>
            <a:r>
              <a:rPr lang="en-ID" dirty="0">
                <a:latin typeface="Baskerville Old Face" panose="02020602080505020303" pitchFamily="18" charset="0"/>
              </a:rPr>
              <a:t> lain, </a:t>
            </a:r>
            <a:r>
              <a:rPr lang="en-ID" dirty="0" err="1">
                <a:latin typeface="Baskerville Old Face" panose="02020602080505020303" pitchFamily="18" charset="0"/>
              </a:rPr>
              <a:t>memutar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musik</a:t>
            </a:r>
            <a:r>
              <a:rPr lang="en-ID" dirty="0">
                <a:latin typeface="Baskerville Old Face" panose="02020602080505020303" pitchFamily="18" charset="0"/>
              </a:rPr>
              <a:t>, camera,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mengontrol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fitur-fitur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lainnya</a:t>
            </a:r>
            <a:r>
              <a:rPr lang="en-ID" dirty="0">
                <a:latin typeface="Baskerville Old Face" panose="02020602080505020303" pitchFamily="18" charset="0"/>
              </a:rPr>
              <a:t>.</a:t>
            </a: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r>
              <a:rPr lang="en-ID" b="1" dirty="0" err="1">
                <a:latin typeface="Baskerville Old Face" panose="02020602080505020303" pitchFamily="18" charset="0"/>
              </a:rPr>
              <a:t>Sistem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Operasi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Dekstop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merupakan</a:t>
            </a:r>
            <a:r>
              <a:rPr lang="en-ID" dirty="0">
                <a:latin typeface="Baskerville Old Face" panose="02020602080505020303" pitchFamily="18" charset="0"/>
              </a:rPr>
              <a:t> software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lapisan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pertama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diletakkan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memori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, (</a:t>
            </a:r>
            <a:r>
              <a:rPr lang="en-ID" dirty="0" err="1">
                <a:latin typeface="Baskerville Old Face" panose="02020602080505020303" pitchFamily="18" charset="0"/>
              </a:rPr>
              <a:t>memori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ini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Hardisk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bukan</a:t>
            </a:r>
            <a:r>
              <a:rPr lang="en-ID" dirty="0">
                <a:latin typeface="Baskerville Old Face" panose="02020602080505020303" pitchFamily="18" charset="0"/>
              </a:rPr>
              <a:t> memory ram)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saat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komputerdinyalakan</a:t>
            </a:r>
            <a:r>
              <a:rPr lang="en-ID" dirty="0">
                <a:latin typeface="Baskerville Old Face" panose="02020602080505020303" pitchFamily="18" charset="0"/>
              </a:rPr>
              <a:t>. </a:t>
            </a:r>
            <a:r>
              <a:rPr lang="en-ID" dirty="0" err="1">
                <a:latin typeface="Baskerville Old Face" panose="02020602080505020303" pitchFamily="18" charset="0"/>
              </a:rPr>
              <a:t>Sedangkan</a:t>
            </a:r>
            <a:r>
              <a:rPr lang="en-ID" dirty="0">
                <a:latin typeface="Baskerville Old Face" panose="02020602080505020303" pitchFamily="18" charset="0"/>
              </a:rPr>
              <a:t> software-software </a:t>
            </a:r>
            <a:r>
              <a:rPr lang="en-ID" dirty="0" err="1">
                <a:latin typeface="Baskerville Old Face" panose="02020602080505020303" pitchFamily="18" charset="0"/>
              </a:rPr>
              <a:t>lainnya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dijalankan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setelah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Sistem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berjalan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Sistem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melakukan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layanan</a:t>
            </a:r>
            <a:r>
              <a:rPr lang="en-ID" dirty="0">
                <a:latin typeface="Baskerville Old Face" panose="02020602080505020303" pitchFamily="18" charset="0"/>
              </a:rPr>
              <a:t> inti </a:t>
            </a:r>
            <a:r>
              <a:rPr lang="en-ID" dirty="0" err="1">
                <a:latin typeface="Baskerville Old Face" panose="02020602080505020303" pitchFamily="18" charset="0"/>
              </a:rPr>
              <a:t>umum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untuk</a:t>
            </a:r>
            <a:r>
              <a:rPr lang="en-ID" dirty="0">
                <a:latin typeface="Baskerville Old Face" panose="02020602080505020303" pitchFamily="18" charset="0"/>
              </a:rPr>
              <a:t> software-software </a:t>
            </a:r>
            <a:r>
              <a:rPr lang="en-ID" dirty="0" err="1">
                <a:latin typeface="Baskerville Old Face" panose="02020602080505020303" pitchFamily="18" charset="0"/>
              </a:rPr>
              <a:t>itu</a:t>
            </a:r>
            <a:r>
              <a:rPr lang="en-ID" dirty="0">
                <a:latin typeface="Baskerville Old Face" panose="02020602080505020303" pitchFamily="18" charset="0"/>
              </a:rPr>
              <a:t>.</a:t>
            </a: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89" y="1660456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13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>
                <a:latin typeface="Baskerville Old Face" panose="02020602080505020303" pitchFamily="18" charset="0"/>
              </a:rPr>
              <a:t>PERBANDINGAN SISTEM OPERASI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1932890"/>
            <a:ext cx="75603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ID" b="1" dirty="0" err="1">
                <a:latin typeface="Baskerville Old Face" panose="02020602080505020303" pitchFamily="18" charset="0"/>
              </a:rPr>
              <a:t>Sistem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Operasi</a:t>
            </a:r>
            <a:r>
              <a:rPr lang="en-ID" b="1" dirty="0">
                <a:latin typeface="Baskerville Old Face" panose="02020602080505020303" pitchFamily="18" charset="0"/>
              </a:rPr>
              <a:t> Mobile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adalah</a:t>
            </a:r>
            <a:r>
              <a:rPr lang="en-ID" dirty="0">
                <a:latin typeface="Baskerville Old Face" panose="02020602080505020303" pitchFamily="18" charset="0"/>
              </a:rPr>
              <a:t> software </a:t>
            </a:r>
            <a:r>
              <a:rPr lang="en-ID" dirty="0" err="1">
                <a:latin typeface="Baskerville Old Face" panose="02020602080505020303" pitchFamily="18" charset="0"/>
              </a:rPr>
              <a:t>utama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melakukan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menejemen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kontrol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terhadap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hardwaresecara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langsung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serta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menejemen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mengotrol</a:t>
            </a:r>
            <a:r>
              <a:rPr lang="en-ID" dirty="0">
                <a:latin typeface="Baskerville Old Face" panose="02020602080505020303" pitchFamily="18" charset="0"/>
              </a:rPr>
              <a:t> software-soft ware lain </a:t>
            </a:r>
            <a:r>
              <a:rPr lang="en-ID" dirty="0" err="1">
                <a:latin typeface="Baskerville Old Face" panose="02020602080505020303" pitchFamily="18" charset="0"/>
              </a:rPr>
              <a:t>sehingga</a:t>
            </a:r>
            <a:r>
              <a:rPr lang="en-ID" dirty="0">
                <a:latin typeface="Baskerville Old Face" panose="02020602080505020303" pitchFamily="18" charset="0"/>
              </a:rPr>
              <a:t> software-software lain </a:t>
            </a:r>
            <a:r>
              <a:rPr lang="en-ID" dirty="0" err="1">
                <a:latin typeface="Baskerville Old Face" panose="02020602080505020303" pitchFamily="18" charset="0"/>
              </a:rPr>
              <a:t>tersebut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dapat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bekerja</a:t>
            </a:r>
            <a:r>
              <a:rPr lang="en-ID" dirty="0">
                <a:latin typeface="Baskerville Old Face" panose="02020602080505020303" pitchFamily="18" charset="0"/>
              </a:rPr>
              <a:t>. </a:t>
            </a:r>
            <a:r>
              <a:rPr lang="en-ID" dirty="0" err="1">
                <a:latin typeface="Baskerville Old Face" panose="02020602080505020303" pitchFamily="18" charset="0"/>
              </a:rPr>
              <a:t>Sehingga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suatu</a:t>
            </a:r>
            <a:r>
              <a:rPr lang="en-ID" dirty="0">
                <a:latin typeface="Baskerville Old Face" panose="02020602080505020303" pitchFamily="18" charset="0"/>
              </a:rPr>
              <a:t> system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ponsel</a:t>
            </a:r>
            <a:r>
              <a:rPr lang="en-ID" dirty="0">
                <a:latin typeface="Baskerville Old Face" panose="02020602080505020303" pitchFamily="18" charset="0"/>
              </a:rPr>
              <a:t> (mobile operating system) </a:t>
            </a:r>
            <a:r>
              <a:rPr lang="en-ID" dirty="0" err="1">
                <a:latin typeface="Baskerville Old Face" panose="02020602080505020303" pitchFamily="18" charset="0"/>
              </a:rPr>
              <a:t>akan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bertanggung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jawab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mengoperasikan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berbagai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fungsi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fitur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tersedia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perangkat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ponsel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tersebut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seperti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skedulling</a:t>
            </a:r>
            <a:r>
              <a:rPr lang="en-ID" dirty="0">
                <a:latin typeface="Baskerville Old Face" panose="02020602080505020303" pitchFamily="18" charset="0"/>
              </a:rPr>
              <a:t> task, keyboard, WAP, email, text message, </a:t>
            </a:r>
            <a:r>
              <a:rPr lang="en-ID" dirty="0" err="1">
                <a:latin typeface="Baskerville Old Face" panose="02020602080505020303" pitchFamily="18" charset="0"/>
              </a:rPr>
              <a:t>sinkronisasi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dengan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aplikasi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perangkat</a:t>
            </a:r>
            <a:r>
              <a:rPr lang="en-ID" dirty="0">
                <a:latin typeface="Baskerville Old Face" panose="02020602080505020303" pitchFamily="18" charset="0"/>
              </a:rPr>
              <a:t> lain, </a:t>
            </a:r>
            <a:r>
              <a:rPr lang="en-ID" dirty="0" err="1">
                <a:latin typeface="Baskerville Old Face" panose="02020602080505020303" pitchFamily="18" charset="0"/>
              </a:rPr>
              <a:t>memutar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musik</a:t>
            </a:r>
            <a:r>
              <a:rPr lang="en-ID" dirty="0">
                <a:latin typeface="Baskerville Old Face" panose="02020602080505020303" pitchFamily="18" charset="0"/>
              </a:rPr>
              <a:t>, camera,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mengontrol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fitur-fitur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lainnya</a:t>
            </a:r>
            <a:r>
              <a:rPr lang="en-ID" dirty="0">
                <a:latin typeface="Baskerville Old Face" panose="02020602080505020303" pitchFamily="18" charset="0"/>
              </a:rPr>
              <a:t>.</a:t>
            </a: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r>
              <a:rPr lang="en-ID" b="1" dirty="0" err="1">
                <a:latin typeface="Baskerville Old Face" panose="02020602080505020303" pitchFamily="18" charset="0"/>
              </a:rPr>
              <a:t>Sistem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Operasi</a:t>
            </a:r>
            <a:r>
              <a:rPr lang="en-ID" b="1" dirty="0">
                <a:latin typeface="Baskerville Old Face" panose="02020602080505020303" pitchFamily="18" charset="0"/>
              </a:rPr>
              <a:t> </a:t>
            </a:r>
            <a:r>
              <a:rPr lang="en-ID" b="1" dirty="0" err="1">
                <a:latin typeface="Baskerville Old Face" panose="02020602080505020303" pitchFamily="18" charset="0"/>
              </a:rPr>
              <a:t>Dekstop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merupakan</a:t>
            </a:r>
            <a:r>
              <a:rPr lang="en-ID" dirty="0">
                <a:latin typeface="Baskerville Old Face" panose="02020602080505020303" pitchFamily="18" charset="0"/>
              </a:rPr>
              <a:t> software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lapisan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pertama</a:t>
            </a:r>
            <a:r>
              <a:rPr lang="en-ID" dirty="0"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latin typeface="Baskerville Old Face" panose="02020602080505020303" pitchFamily="18" charset="0"/>
              </a:rPr>
              <a:t>diletakkan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memori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, (</a:t>
            </a:r>
            <a:r>
              <a:rPr lang="en-ID" dirty="0" err="1">
                <a:latin typeface="Baskerville Old Face" panose="02020602080505020303" pitchFamily="18" charset="0"/>
              </a:rPr>
              <a:t>memori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dalam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hal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ini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Hardisk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bukan</a:t>
            </a:r>
            <a:r>
              <a:rPr lang="en-ID" dirty="0">
                <a:latin typeface="Baskerville Old Face" panose="02020602080505020303" pitchFamily="18" charset="0"/>
              </a:rPr>
              <a:t> memory ram) </a:t>
            </a:r>
            <a:r>
              <a:rPr lang="en-ID" dirty="0" err="1">
                <a:latin typeface="Baskerville Old Face" panose="02020602080505020303" pitchFamily="18" charset="0"/>
              </a:rPr>
              <a:t>pada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saat</a:t>
            </a:r>
            <a:r>
              <a:rPr lang="en-ID" dirty="0">
                <a:latin typeface="Baskerville Old Face" panose="02020602080505020303" pitchFamily="18" charset="0"/>
              </a:rPr>
              <a:t> </a:t>
            </a:r>
            <a:r>
              <a:rPr lang="en-ID" dirty="0" err="1">
                <a:latin typeface="Baskerville Old Face" panose="02020602080505020303" pitchFamily="18" charset="0"/>
              </a:rPr>
              <a:t>komputerdinyalakan</a:t>
            </a:r>
            <a:r>
              <a:rPr lang="en-ID" dirty="0">
                <a:latin typeface="Baskerville Old Face" panose="02020602080505020303" pitchFamily="18" charset="0"/>
              </a:rPr>
              <a:t>. </a:t>
            </a:r>
            <a:r>
              <a:rPr lang="en-ID" dirty="0" err="1">
                <a:latin typeface="Baskerville Old Face" panose="02020602080505020303" pitchFamily="18" charset="0"/>
              </a:rPr>
              <a:t>Sedangkan</a:t>
            </a:r>
            <a:r>
              <a:rPr lang="en-ID" dirty="0">
                <a:latin typeface="Baskerville Old Face" panose="02020602080505020303" pitchFamily="18" charset="0"/>
              </a:rPr>
              <a:t> software-software </a:t>
            </a:r>
            <a:r>
              <a:rPr lang="en-ID" dirty="0" err="1">
                <a:latin typeface="Baskerville Old Face" panose="02020602080505020303" pitchFamily="18" charset="0"/>
              </a:rPr>
              <a:t>lainnya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dijalankan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setelah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Sistem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Komputer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berjalan</a:t>
            </a:r>
            <a:r>
              <a:rPr lang="en-ID" dirty="0">
                <a:latin typeface="Baskerville Old Face" panose="02020602080505020303" pitchFamily="18" charset="0"/>
              </a:rPr>
              <a:t>, </a:t>
            </a:r>
            <a:r>
              <a:rPr lang="en-ID" dirty="0" err="1">
                <a:latin typeface="Baskerville Old Face" panose="02020602080505020303" pitchFamily="18" charset="0"/>
              </a:rPr>
              <a:t>dan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Sistem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Operasi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akan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melakukan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layanan</a:t>
            </a:r>
            <a:r>
              <a:rPr lang="en-ID" dirty="0">
                <a:latin typeface="Baskerville Old Face" panose="02020602080505020303" pitchFamily="18" charset="0"/>
              </a:rPr>
              <a:t> inti </a:t>
            </a:r>
            <a:r>
              <a:rPr lang="en-ID" dirty="0" err="1">
                <a:latin typeface="Baskerville Old Face" panose="02020602080505020303" pitchFamily="18" charset="0"/>
              </a:rPr>
              <a:t>umum</a:t>
            </a:r>
            <a:r>
              <a:rPr lang="en-ID" dirty="0">
                <a:latin typeface="Baskerville Old Face" panose="02020602080505020303" pitchFamily="18" charset="0"/>
              </a:rPr>
              <a:t> </a:t>
            </a:r>
            <a:r>
              <a:rPr lang="en-ID" dirty="0" err="1">
                <a:latin typeface="Baskerville Old Face" panose="02020602080505020303" pitchFamily="18" charset="0"/>
              </a:rPr>
              <a:t>untuk</a:t>
            </a:r>
            <a:r>
              <a:rPr lang="en-ID" dirty="0">
                <a:latin typeface="Baskerville Old Face" panose="02020602080505020303" pitchFamily="18" charset="0"/>
              </a:rPr>
              <a:t> software-software </a:t>
            </a:r>
            <a:r>
              <a:rPr lang="en-ID" dirty="0" err="1">
                <a:latin typeface="Baskerville Old Face" panose="02020602080505020303" pitchFamily="18" charset="0"/>
              </a:rPr>
              <a:t>itu</a:t>
            </a:r>
            <a:r>
              <a:rPr lang="en-ID" dirty="0">
                <a:latin typeface="Baskerville Old Face" panose="02020602080505020303" pitchFamily="18" charset="0"/>
              </a:rPr>
              <a:t>.</a:t>
            </a: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89" y="1660456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220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>
                <a:latin typeface="Baskerville Old Face" panose="02020602080505020303" pitchFamily="18" charset="0"/>
              </a:rPr>
              <a:t>KELEBIHAN DAN KEKURANGAN SISTEM OPERASI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75603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ID" b="1" dirty="0">
                <a:latin typeface="Baskerville Old Face" panose="02020602080505020303" pitchFamily="18" charset="0"/>
              </a:rPr>
              <a:t>KELEBIHAN :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 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Penggunaan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didesain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mudah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fitur-fitur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serta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tidak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sulit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dipahami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0"/>
              </a:rPr>
              <a:t>Android </a:t>
            </a:r>
            <a:r>
              <a:rPr lang="en-US" dirty="0" err="1">
                <a:latin typeface="Baskerville Old Face" panose="02020602080505020303" pitchFamily="18" charset="0"/>
              </a:rPr>
              <a:t>dapat</a:t>
            </a:r>
            <a:r>
              <a:rPr lang="en-US" dirty="0">
                <a:latin typeface="Baskerville Old Face" panose="02020602080505020303" pitchFamily="18" charset="0"/>
              </a:rPr>
              <a:t> juga </a:t>
            </a:r>
            <a:r>
              <a:rPr lang="en-US" dirty="0" err="1">
                <a:latin typeface="Baskerville Old Face" panose="02020602080505020303" pitchFamily="18" charset="0"/>
              </a:rPr>
              <a:t>dikatakan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sistem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operasi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berbasis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linux</a:t>
            </a:r>
            <a:r>
              <a:rPr lang="en-US" dirty="0">
                <a:latin typeface="Baskerville Old Face" panose="02020602080505020303" pitchFamily="18" charset="0"/>
              </a:rPr>
              <a:t> yang open </a:t>
            </a:r>
            <a:r>
              <a:rPr lang="en-US" dirty="0" err="1">
                <a:latin typeface="Baskerville Old Face" panose="02020602080505020303" pitchFamily="18" charset="0"/>
              </a:rPr>
              <a:t>source.dengan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besitu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memberikan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peluang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besar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para developer </a:t>
            </a:r>
            <a:r>
              <a:rPr lang="en-US" dirty="0" err="1">
                <a:latin typeface="Baskerville Old Face" panose="02020602080505020303" pitchFamily="18" charset="0"/>
              </a:rPr>
              <a:t>membuat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mengembangkan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aplikasi-aplikasi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bagus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canggih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Pengguna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bebas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memilih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mana </a:t>
            </a:r>
            <a:r>
              <a:rPr lang="en-US" dirty="0" err="1">
                <a:latin typeface="Baskerville Old Face" panose="02020602080505020303" pitchFamily="18" charset="0"/>
              </a:rPr>
              <a:t>saja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ingin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Tersedia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banyak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sekali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secara</a:t>
            </a:r>
            <a:r>
              <a:rPr lang="en-US" dirty="0">
                <a:latin typeface="Baskerville Old Face" panose="02020602080505020303" pitchFamily="18" charset="0"/>
              </a:rPr>
              <a:t> gratis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berbagai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fingsinya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itu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secara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resmi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tersedia</a:t>
            </a:r>
            <a:r>
              <a:rPr lang="en-US" dirty="0">
                <a:latin typeface="Baskerville Old Face" panose="02020602080505020303" pitchFamily="18" charset="0"/>
              </a:rPr>
              <a:t> di google play store.</a:t>
            </a:r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89" y="1660456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09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>
                <a:latin typeface="Baskerville Old Face" panose="02020602080505020303" pitchFamily="18" charset="0"/>
              </a:rPr>
              <a:t>KELEBIHAN DAN KEKURANGAN SISTEM OPERASI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75603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ID" b="1" dirty="0">
                <a:latin typeface="Baskerville Old Face" panose="02020602080505020303" pitchFamily="18" charset="0"/>
              </a:rPr>
              <a:t>KEKURANGAN :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 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Sistem</a:t>
            </a:r>
            <a:r>
              <a:rPr lang="en-US" dirty="0">
                <a:latin typeface="Baskerville Old Face" panose="02020602080505020303" pitchFamily="18" charset="0"/>
              </a:rPr>
              <a:t> android </a:t>
            </a:r>
            <a:r>
              <a:rPr lang="en-US" dirty="0" err="1">
                <a:latin typeface="Baskerville Old Face" panose="02020602080505020303" pitchFamily="18" charset="0"/>
              </a:rPr>
              <a:t>tampaknya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pengguna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harus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memiliki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koneksi</a:t>
            </a:r>
            <a:r>
              <a:rPr lang="en-US" dirty="0">
                <a:latin typeface="Baskerville Old Face" panose="02020602080505020303" pitchFamily="18" charset="0"/>
              </a:rPr>
              <a:t> internet </a:t>
            </a:r>
            <a:r>
              <a:rPr lang="en-US" dirty="0" err="1">
                <a:latin typeface="Baskerville Old Face" panose="02020602080505020303" pitchFamily="18" charset="0"/>
              </a:rPr>
              <a:t>dalam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keadaan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aktif</a:t>
            </a:r>
            <a:r>
              <a:rPr lang="en-US" dirty="0">
                <a:latin typeface="Baskerville Old Face" panose="02020602080505020303" pitchFamily="18" charset="0"/>
              </a:rPr>
              <a:t>. </a:t>
            </a:r>
            <a:r>
              <a:rPr lang="en-US" dirty="0" err="1">
                <a:latin typeface="Baskerville Old Face" panose="02020602080505020303" pitchFamily="18" charset="0"/>
              </a:rPr>
              <a:t>Seperti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minimalnya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perlu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koneksi</a:t>
            </a:r>
            <a:r>
              <a:rPr lang="en-US" dirty="0">
                <a:latin typeface="Baskerville Old Face" panose="02020602080505020303" pitchFamily="18" charset="0"/>
              </a:rPr>
              <a:t> internet GPRS, </a:t>
            </a:r>
            <a:r>
              <a:rPr lang="en-US" dirty="0" err="1">
                <a:latin typeface="Baskerville Old Face" panose="02020602080505020303" pitchFamily="18" charset="0"/>
              </a:rPr>
              <a:t>hal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ini</a:t>
            </a:r>
            <a:r>
              <a:rPr lang="en-US" dirty="0">
                <a:latin typeface="Baskerville Old Face" panose="02020602080505020303" pitchFamily="18" charset="0"/>
              </a:rPr>
              <a:t> agar </a:t>
            </a:r>
            <a:r>
              <a:rPr lang="en-US" dirty="0" err="1">
                <a:latin typeface="Baskerville Old Face" panose="02020602080505020303" pitchFamily="18" charset="0"/>
              </a:rPr>
              <a:t>perangkat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siap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online </a:t>
            </a:r>
            <a:r>
              <a:rPr lang="en-US" dirty="0" err="1">
                <a:latin typeface="Baskerville Old Face" panose="02020602080505020303" pitchFamily="18" charset="0"/>
              </a:rPr>
              <a:t>sesuai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kebutuhan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pengguna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Memang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terdapat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banyak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ndroid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dapat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secara</a:t>
            </a:r>
            <a:r>
              <a:rPr lang="en-US" dirty="0">
                <a:latin typeface="Baskerville Old Face" panose="02020602080505020303" pitchFamily="18" charset="0"/>
              </a:rPr>
              <a:t> gratis,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tetapi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seringkali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aplikasi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muncul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iklan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cukup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mengganggu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Baterai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smartpone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sistem</a:t>
            </a:r>
            <a:r>
              <a:rPr lang="en-US" dirty="0">
                <a:latin typeface="Baskerville Old Face" panose="02020602080505020303" pitchFamily="18" charset="0"/>
              </a:rPr>
              <a:t> android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sangat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boros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dibandingkan</a:t>
            </a:r>
            <a:r>
              <a:rPr lang="en-US" dirty="0">
                <a:latin typeface="Baskerville Old Face" panose="02020602080505020303" pitchFamily="18" charset="0"/>
              </a:rPr>
              <a:t> OS </a:t>
            </a:r>
            <a:r>
              <a:rPr lang="en-US" dirty="0" err="1">
                <a:latin typeface="Baskerville Old Face" panose="02020602080505020303" pitchFamily="18" charset="0"/>
              </a:rPr>
              <a:t>lainnya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hal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tersebut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disebabkan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dengan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banyaknya</a:t>
            </a:r>
            <a:r>
              <a:rPr lang="en-US" dirty="0">
                <a:latin typeface="Baskerville Old Face" panose="02020602080505020303" pitchFamily="18" charset="0"/>
              </a:rPr>
              <a:t> proses yang </a:t>
            </a:r>
            <a:r>
              <a:rPr lang="en-US" dirty="0" err="1">
                <a:latin typeface="Baskerville Old Face" panose="02020602080505020303" pitchFamily="18" charset="0"/>
              </a:rPr>
              <a:t>berjalan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secara</a:t>
            </a:r>
            <a:r>
              <a:rPr lang="en-US" dirty="0">
                <a:latin typeface="Baskerville Old Face" panose="02020602080505020303" pitchFamily="18" charset="0"/>
              </a:rPr>
              <a:t> background yang </a:t>
            </a:r>
            <a:r>
              <a:rPr lang="en-US" dirty="0" err="1">
                <a:latin typeface="Baskerville Old Face" panose="02020602080505020303" pitchFamily="18" charset="0"/>
              </a:rPr>
              <a:t>membuat</a:t>
            </a:r>
            <a:r>
              <a:rPr lang="en-US" dirty="0">
                <a:latin typeface="Baskerville Old Face" panose="02020602080505020303" pitchFamily="18" charset="0"/>
              </a:rPr>
              <a:t> energy </a:t>
            </a:r>
            <a:r>
              <a:rPr lang="en-US" dirty="0" err="1">
                <a:latin typeface="Baskerville Old Face" panose="02020602080505020303" pitchFamily="18" charset="0"/>
              </a:rPr>
              <a:t>baterai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menjadi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cepat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habis</a:t>
            </a:r>
            <a:r>
              <a:rPr lang="en-US" dirty="0"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  <a:p>
            <a:pPr fontAlgn="base"/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89" y="1660456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>
                <a:latin typeface="Baskerville Old Face" panose="02020602080505020303" pitchFamily="18" charset="0"/>
              </a:rPr>
              <a:t>PENGEMBANGAN APLIKASI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75603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>
                <a:latin typeface="Baskerville Old Face" panose="02020602080505020303" pitchFamily="18" charset="0"/>
              </a:rPr>
              <a:t>Tahapan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pembuatan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Aplikasi</a:t>
            </a:r>
            <a:r>
              <a:rPr lang="en-US" sz="2400" dirty="0">
                <a:latin typeface="Baskerville Old Face" panose="02020602080505020303" pitchFamily="18" charset="0"/>
              </a:rPr>
              <a:t> :</a:t>
            </a:r>
          </a:p>
          <a:p>
            <a:pPr lvl="0"/>
            <a:endParaRPr lang="en-ID" sz="2400" dirty="0">
              <a:latin typeface="Baskerville Old Face" panose="02020602080505020303" pitchFamily="18" charset="0"/>
            </a:endParaRPr>
          </a:p>
          <a:p>
            <a:r>
              <a:rPr lang="en-US" sz="2400" dirty="0">
                <a:latin typeface="Baskerville Old Face" panose="02020602080505020303" pitchFamily="18" charset="0"/>
              </a:rPr>
              <a:t>Di mana </a:t>
            </a:r>
            <a:r>
              <a:rPr lang="en-US" sz="2400" dirty="0" err="1">
                <a:latin typeface="Baskerville Old Face" panose="02020602080505020303" pitchFamily="18" charset="0"/>
              </a:rPr>
              <a:t>tahapan</a:t>
            </a:r>
            <a:r>
              <a:rPr lang="en-US" sz="2400" dirty="0"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latin typeface="Baskerville Old Face" panose="02020602080505020303" pitchFamily="18" charset="0"/>
              </a:rPr>
              <a:t>dilakukan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meliputi</a:t>
            </a:r>
            <a:r>
              <a:rPr lang="en-US" sz="2400" dirty="0">
                <a:latin typeface="Baskerville Old Face" panose="02020602080505020303" pitchFamily="18" charset="0"/>
              </a:rPr>
              <a:t> 6 </a:t>
            </a:r>
            <a:r>
              <a:rPr lang="en-US" sz="2400" dirty="0" err="1">
                <a:latin typeface="Baskerville Old Face" panose="02020602080505020303" pitchFamily="18" charset="0"/>
              </a:rPr>
              <a:t>tahapan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yaitu</a:t>
            </a:r>
            <a:r>
              <a:rPr lang="en-US" sz="2400" dirty="0">
                <a:latin typeface="Baskerville Old Face" panose="02020602080505020303" pitchFamily="18" charset="0"/>
              </a:rPr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Studi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pendahuluan</a:t>
            </a:r>
            <a:r>
              <a:rPr lang="en-US" sz="2400" dirty="0">
                <a:latin typeface="Baskerville Old Face" panose="02020602080505020303" pitchFamily="18" charset="0"/>
              </a:rPr>
              <a:t>,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Pengumpulan</a:t>
            </a:r>
            <a:r>
              <a:rPr lang="en-US" sz="2400" dirty="0">
                <a:latin typeface="Baskerville Old Face" panose="02020602080505020303" pitchFamily="18" charset="0"/>
              </a:rPr>
              <a:t> data,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Analisis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penelitian</a:t>
            </a:r>
            <a:r>
              <a:rPr lang="en-US" sz="2400" dirty="0">
                <a:latin typeface="Baskerville Old Face" panose="02020602080505020303" pitchFamily="18" charset="0"/>
              </a:rPr>
              <a:t>,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Perancangan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aplikasi</a:t>
            </a:r>
            <a:r>
              <a:rPr lang="en-US" sz="2400" dirty="0">
                <a:latin typeface="Baskerville Old Face" panose="02020602080505020303" pitchFamily="18" charset="0"/>
              </a:rPr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Pengembangan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aplikasi</a:t>
            </a:r>
            <a:r>
              <a:rPr lang="en-US" sz="2400" dirty="0">
                <a:latin typeface="Baskerville Old Face" panose="02020602080505020303" pitchFamily="18" charset="0"/>
              </a:rPr>
              <a:t>,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Baskerville Old Face" panose="02020602080505020303" pitchFamily="18" charset="0"/>
              </a:rPr>
              <a:t>Evaluasi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penelitian</a:t>
            </a:r>
            <a:r>
              <a:rPr lang="en-US" sz="2400" dirty="0">
                <a:latin typeface="Baskerville Old Face" panose="02020602080505020303" pitchFamily="18" charset="0"/>
              </a:rPr>
              <a:t>.</a:t>
            </a:r>
            <a:endParaRPr lang="en-ID" sz="2400" dirty="0">
              <a:latin typeface="Baskerville Old Face" panose="02020602080505020303" pitchFamily="18" charset="0"/>
            </a:endParaRPr>
          </a:p>
          <a:p>
            <a:pPr fontAlgn="base"/>
            <a:endParaRPr lang="en-US" sz="2400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789" y="1660456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19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90F0-FA55-4F5C-AB42-A45B546D3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582" y="1103243"/>
            <a:ext cx="4691269" cy="1302026"/>
          </a:xfrm>
        </p:spPr>
        <p:txBody>
          <a:bodyPr>
            <a:normAutofit/>
          </a:bodyPr>
          <a:lstStyle/>
          <a:p>
            <a:pPr algn="ctr"/>
            <a:r>
              <a:rPr lang="en-ID" dirty="0">
                <a:latin typeface="Baskerville Old Face" panose="02020602080505020303" pitchFamily="18" charset="0"/>
              </a:rPr>
              <a:t>TERIMAKASIH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14B7AA-B936-4C08-899B-7319AF829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6978" y="1886571"/>
            <a:ext cx="380047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3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A3D3-8298-4AED-BF12-F0EFB3E0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NAMA KELOMPOK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40DC-4D35-415B-9C3D-4CB0CBAF6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err="1">
                <a:latin typeface="Baskerville Old Face" panose="02020602080505020303" pitchFamily="18" charset="0"/>
              </a:rPr>
              <a:t>Dafid</a:t>
            </a:r>
            <a:r>
              <a:rPr lang="en-US" dirty="0">
                <a:latin typeface="Baskerville Old Face" panose="02020602080505020303" pitchFamily="18" charset="0"/>
              </a:rPr>
              <a:t> Abdullah		15.11.0269	TI 15 F</a:t>
            </a:r>
            <a:endParaRPr lang="en-ID" dirty="0">
              <a:latin typeface="Baskerville Old Face" panose="02020602080505020303" pitchFamily="18" charset="0"/>
            </a:endParaRPr>
          </a:p>
          <a:p>
            <a:pPr lvl="0" fontAlgn="base"/>
            <a:r>
              <a:rPr lang="en-US" dirty="0" err="1">
                <a:latin typeface="Baskerville Old Face" panose="02020602080505020303" pitchFamily="18" charset="0"/>
              </a:rPr>
              <a:t>Riyo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Sunarko</a:t>
            </a:r>
            <a:r>
              <a:rPr lang="en-US" dirty="0">
                <a:latin typeface="Baskerville Old Face" panose="02020602080505020303" pitchFamily="18" charset="0"/>
              </a:rPr>
              <a:t>			15.11.0270	TI 15 F</a:t>
            </a:r>
            <a:endParaRPr lang="en-ID" dirty="0">
              <a:latin typeface="Baskerville Old Face" panose="02020602080505020303" pitchFamily="18" charset="0"/>
            </a:endParaRPr>
          </a:p>
          <a:p>
            <a:pPr lvl="0" fontAlgn="base"/>
            <a:r>
              <a:rPr lang="en-US" dirty="0">
                <a:latin typeface="Baskerville Old Face" panose="02020602080505020303" pitchFamily="18" charset="0"/>
              </a:rPr>
              <a:t>Eni </a:t>
            </a:r>
            <a:r>
              <a:rPr lang="en-US" dirty="0" err="1">
                <a:latin typeface="Baskerville Old Face" panose="02020602080505020303" pitchFamily="18" charset="0"/>
              </a:rPr>
              <a:t>Anggraeni</a:t>
            </a:r>
            <a:r>
              <a:rPr lang="en-US" dirty="0">
                <a:latin typeface="Baskerville Old Face" panose="02020602080505020303" pitchFamily="18" charset="0"/>
              </a:rPr>
              <a:t>			15.11.0271	TI 15 F</a:t>
            </a:r>
            <a:endParaRPr lang="en-ID" dirty="0">
              <a:latin typeface="Baskerville Old Face" panose="02020602080505020303" pitchFamily="18" charset="0"/>
            </a:endParaRPr>
          </a:p>
          <a:p>
            <a:pPr lvl="0" fontAlgn="base"/>
            <a:r>
              <a:rPr lang="en-US" dirty="0" err="1">
                <a:latin typeface="Baskerville Old Face" panose="02020602080505020303" pitchFamily="18" charset="0"/>
              </a:rPr>
              <a:t>Zilmu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Mustaqiem</a:t>
            </a:r>
            <a:r>
              <a:rPr lang="en-US" dirty="0">
                <a:latin typeface="Baskerville Old Face" panose="02020602080505020303" pitchFamily="18" charset="0"/>
              </a:rPr>
              <a:t>		15.11.0272	TI 15 F</a:t>
            </a:r>
            <a:endParaRPr lang="en-ID" dirty="0">
              <a:latin typeface="Baskerville Old Face" panose="02020602080505020303" pitchFamily="18" charset="0"/>
            </a:endParaRPr>
          </a:p>
          <a:p>
            <a:pPr lvl="0" fontAlgn="base"/>
            <a:r>
              <a:rPr lang="en-US" dirty="0">
                <a:latin typeface="Baskerville Old Face" panose="02020602080505020303" pitchFamily="18" charset="0"/>
              </a:rPr>
              <a:t>Iman </a:t>
            </a:r>
            <a:r>
              <a:rPr lang="en-US" dirty="0" err="1">
                <a:latin typeface="Baskerville Old Face" panose="02020602080505020303" pitchFamily="18" charset="0"/>
              </a:rPr>
              <a:t>Setiawan</a:t>
            </a:r>
            <a:r>
              <a:rPr lang="en-US" dirty="0">
                <a:latin typeface="Baskerville Old Face" panose="02020602080505020303" pitchFamily="18" charset="0"/>
              </a:rPr>
              <a:t>		15.11.0275 	TI 15 F	 </a:t>
            </a:r>
            <a:endParaRPr lang="en-ID" dirty="0">
              <a:latin typeface="Baskerville Old Face" panose="02020602080505020303" pitchFamily="18" charset="0"/>
            </a:endParaRPr>
          </a:p>
          <a:p>
            <a:pPr lvl="0" fontAlgn="base"/>
            <a:r>
              <a:rPr lang="en-US" dirty="0">
                <a:latin typeface="Baskerville Old Face" panose="02020602080505020303" pitchFamily="18" charset="0"/>
              </a:rPr>
              <a:t>Rilas Agung P			15.11.0284	TI 15 F </a:t>
            </a:r>
            <a:endParaRPr lang="en-ID" dirty="0">
              <a:latin typeface="Baskerville Old Face" panose="02020602080505020303" pitchFamily="18" charset="0"/>
            </a:endParaRPr>
          </a:p>
          <a:p>
            <a:endParaRPr lang="en-ID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5304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B6EE-BD13-4996-BC9A-879026424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374" y="406691"/>
            <a:ext cx="6831496" cy="732183"/>
          </a:xfrm>
        </p:spPr>
        <p:txBody>
          <a:bodyPr>
            <a:normAutofit fontScale="90000"/>
          </a:bodyPr>
          <a:lstStyle/>
          <a:p>
            <a:r>
              <a:rPr lang="en-ID" sz="4000" b="1" dirty="0" err="1">
                <a:latin typeface="Baskerville Old Face" panose="02020602080505020303" pitchFamily="18" charset="0"/>
              </a:rPr>
              <a:t>Apasih</a:t>
            </a:r>
            <a:r>
              <a:rPr lang="en-ID" sz="4000" b="1" dirty="0">
                <a:latin typeface="Baskerville Old Face" panose="02020602080505020303" pitchFamily="18" charset="0"/>
              </a:rPr>
              <a:t> </a:t>
            </a:r>
            <a:r>
              <a:rPr lang="en-ID" sz="4000" b="1" dirty="0" err="1">
                <a:latin typeface="Baskerville Old Face" panose="02020602080505020303" pitchFamily="18" charset="0"/>
              </a:rPr>
              <a:t>itu</a:t>
            </a:r>
            <a:r>
              <a:rPr lang="en-ID" sz="4000" b="1" dirty="0">
                <a:latin typeface="Baskerville Old Face" panose="02020602080505020303" pitchFamily="18" charset="0"/>
              </a:rPr>
              <a:t> </a:t>
            </a:r>
            <a:r>
              <a:rPr lang="en-ID" sz="4000" b="1" dirty="0" err="1">
                <a:latin typeface="Baskerville Old Face" panose="02020602080505020303" pitchFamily="18" charset="0"/>
              </a:rPr>
              <a:t>pemrograman</a:t>
            </a:r>
            <a:r>
              <a:rPr lang="en-ID" sz="4000" b="1" dirty="0">
                <a:latin typeface="Baskerville Old Face" panose="02020602080505020303" pitchFamily="18" charset="0"/>
              </a:rPr>
              <a:t> mobile ??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0AC945-01C0-4DED-BEB5-7676B3310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95" y="1324537"/>
            <a:ext cx="5540388" cy="55334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064583-0E08-400F-8FED-95EE856F79BF}"/>
              </a:ext>
            </a:extLst>
          </p:cNvPr>
          <p:cNvSpPr txBox="1"/>
          <p:nvPr/>
        </p:nvSpPr>
        <p:spPr>
          <a:xfrm>
            <a:off x="4423457" y="2076454"/>
            <a:ext cx="64963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Baskerville Old Face" panose="02020602080505020303" pitchFamily="18" charset="0"/>
              </a:rPr>
              <a:t>Pemrograman</a:t>
            </a:r>
            <a:r>
              <a:rPr lang="en-US" sz="2000" b="1" dirty="0">
                <a:latin typeface="Baskerville Old Face" panose="02020602080505020303" pitchFamily="18" charset="0"/>
              </a:rPr>
              <a:t> Mobile</a:t>
            </a:r>
            <a:r>
              <a:rPr lang="en-US" sz="2000" dirty="0">
                <a:latin typeface="Baskerville Old Face" panose="02020602080505020303" pitchFamily="18" charset="0"/>
              </a:rPr>
              <a:t> 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pemrograman</a:t>
            </a:r>
            <a:r>
              <a:rPr lang="en-US" sz="2000" dirty="0">
                <a:latin typeface="Baskerville Old Face" panose="02020602080505020303" pitchFamily="18" charset="0"/>
              </a:rPr>
              <a:t> yang </a:t>
            </a:r>
            <a:r>
              <a:rPr lang="en-US" sz="2000" dirty="0" err="1">
                <a:latin typeface="Baskerville Old Face" panose="02020602080505020303" pitchFamily="18" charset="0"/>
              </a:rPr>
              <a:t>ditujukan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untuk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pembuatan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aplikasi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diperangkat</a:t>
            </a:r>
            <a:r>
              <a:rPr lang="en-US" sz="2000" dirty="0">
                <a:latin typeface="Baskerville Old Face" panose="02020602080505020303" pitchFamily="18" charset="0"/>
              </a:rPr>
              <a:t> mobile. </a:t>
            </a:r>
          </a:p>
          <a:p>
            <a:endParaRPr lang="en-US" sz="2000" dirty="0">
              <a:latin typeface="Baskerville Old Face" panose="02020602080505020303" pitchFamily="18" charset="0"/>
            </a:endParaRPr>
          </a:p>
          <a:p>
            <a:endParaRPr lang="en-US" sz="2000" dirty="0">
              <a:latin typeface="Baskerville Old Face" panose="02020602080505020303" pitchFamily="18" charset="0"/>
            </a:endParaRPr>
          </a:p>
          <a:p>
            <a:endParaRPr lang="en-US" sz="2000" dirty="0">
              <a:latin typeface="Baskerville Old Face" panose="02020602080505020303" pitchFamily="18" charset="0"/>
            </a:endParaRPr>
          </a:p>
          <a:p>
            <a:r>
              <a:rPr lang="en-US" sz="2000" dirty="0">
                <a:latin typeface="Baskerville Old Face" panose="02020602080505020303" pitchFamily="18" charset="0"/>
              </a:rPr>
              <a:t>Banyak </a:t>
            </a:r>
            <a:r>
              <a:rPr lang="en-US" sz="2000" dirty="0" err="1">
                <a:latin typeface="Baskerville Old Face" panose="02020602080505020303" pitchFamily="18" charset="0"/>
              </a:rPr>
              <a:t>sekali</a:t>
            </a:r>
            <a:r>
              <a:rPr lang="en-US" sz="2000" dirty="0">
                <a:latin typeface="Baskerville Old Face" panose="02020602080505020303" pitchFamily="18" charset="0"/>
              </a:rPr>
              <a:t> platform mobile yang </a:t>
            </a:r>
            <a:r>
              <a:rPr lang="en-US" sz="2000" dirty="0" err="1">
                <a:latin typeface="Baskerville Old Face" panose="02020602080505020303" pitchFamily="18" charset="0"/>
              </a:rPr>
              <a:t>dapat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kita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coba</a:t>
            </a:r>
            <a:r>
              <a:rPr lang="en-US" sz="2000" dirty="0">
                <a:latin typeface="Baskerville Old Face" panose="02020602080505020303" pitchFamily="18" charset="0"/>
              </a:rPr>
              <a:t>, </a:t>
            </a:r>
            <a:r>
              <a:rPr lang="en-US" sz="2000" dirty="0" err="1">
                <a:latin typeface="Baskerville Old Face" panose="02020602080505020303" pitchFamily="18" charset="0"/>
              </a:rPr>
              <a:t>diantaranya</a:t>
            </a:r>
            <a:r>
              <a:rPr lang="en-US" sz="2000" dirty="0">
                <a:latin typeface="Baskerville Old Face" panose="02020602080505020303" pitchFamily="18" charset="0"/>
              </a:rPr>
              <a:t> iOS, BB RIM, J2ME, QT Mobile, Symbian, </a:t>
            </a:r>
            <a:r>
              <a:rPr lang="en-US" sz="2000" dirty="0" err="1">
                <a:latin typeface="Baskerville Old Face" panose="02020602080505020303" pitchFamily="18" charset="0"/>
              </a:rPr>
              <a:t>dan</a:t>
            </a:r>
            <a:r>
              <a:rPr lang="en-US" sz="2000" dirty="0">
                <a:latin typeface="Baskerville Old Face" panose="02020602080505020303" pitchFamily="18" charset="0"/>
              </a:rPr>
              <a:t> Android. Salah </a:t>
            </a:r>
            <a:r>
              <a:rPr lang="en-US" sz="2000" dirty="0" err="1">
                <a:latin typeface="Baskerville Old Face" panose="02020602080505020303" pitchFamily="18" charset="0"/>
              </a:rPr>
              <a:t>satunya</a:t>
            </a:r>
            <a:r>
              <a:rPr lang="en-US" sz="2000" dirty="0">
                <a:latin typeface="Baskerville Old Face" panose="02020602080505020303" pitchFamily="18" charset="0"/>
              </a:rPr>
              <a:t> yang </a:t>
            </a:r>
            <a:r>
              <a:rPr lang="en-US" sz="2000" dirty="0" err="1">
                <a:latin typeface="Baskerville Old Face" panose="02020602080505020303" pitchFamily="18" charset="0"/>
              </a:rPr>
              <a:t>sedang</a:t>
            </a:r>
            <a:r>
              <a:rPr lang="en-US" sz="2000" dirty="0">
                <a:latin typeface="Baskerville Old Face" panose="02020602080505020303" pitchFamily="18" charset="0"/>
              </a:rPr>
              <a:t> booming 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 Android Mobile. Android </a:t>
            </a:r>
            <a:r>
              <a:rPr lang="en-US" sz="2000" dirty="0" err="1">
                <a:latin typeface="Baskerville Old Face" panose="02020602080505020303" pitchFamily="18" charset="0"/>
              </a:rPr>
              <a:t>merupakan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sistem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operasi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berbasis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linux</a:t>
            </a:r>
            <a:r>
              <a:rPr lang="en-US" sz="2000" dirty="0">
                <a:latin typeface="Baskerville Old Face" panose="02020602080505020303" pitchFamily="18" charset="0"/>
              </a:rPr>
              <a:t> yang </a:t>
            </a:r>
            <a:r>
              <a:rPr lang="en-US" sz="2000" dirty="0" err="1">
                <a:latin typeface="Baskerville Old Face" panose="02020602080505020303" pitchFamily="18" charset="0"/>
              </a:rPr>
              <a:t>bahasa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pemrograman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aplikasinya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dapat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kita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buat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menggunakan</a:t>
            </a:r>
            <a:r>
              <a:rPr lang="en-US" sz="2000" dirty="0">
                <a:latin typeface="Baskerville Old Face" panose="02020602080505020303" pitchFamily="18" charset="0"/>
              </a:rPr>
              <a:t> java.</a:t>
            </a:r>
            <a:endParaRPr lang="en-ID" sz="20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51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Baskerville Old Face" panose="02020602080505020303" pitchFamily="18" charset="0"/>
              </a:rPr>
              <a:t>Sistem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operasi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perangkat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bergerak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endParaRPr lang="en-ID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673873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Baskerville Old Face" panose="02020602080505020303" pitchFamily="18" charset="0"/>
              </a:rPr>
              <a:t>Karakter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Perangkat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Bergerak</a:t>
            </a:r>
            <a:r>
              <a:rPr lang="en-US" sz="2400" dirty="0">
                <a:latin typeface="Baskerville Old Face" panose="02020602080505020303" pitchFamily="18" charset="0"/>
              </a:rPr>
              <a:t> (Mobile):</a:t>
            </a:r>
            <a:endParaRPr lang="en-ID" sz="2400" dirty="0">
              <a:latin typeface="Baskerville Old Face" panose="02020602080505020303" pitchFamily="18" charset="0"/>
            </a:endParaRPr>
          </a:p>
          <a:p>
            <a:endParaRPr lang="en-ID" sz="2400" dirty="0">
              <a:latin typeface="Baskerville Old Face" panose="02020602080505020303" pitchFamily="18" charset="0"/>
            </a:endParaRPr>
          </a:p>
          <a:p>
            <a:r>
              <a:rPr lang="en-ID" sz="2400" dirty="0">
                <a:latin typeface="Baskerville Old Face" panose="02020602080505020303" pitchFamily="18" charset="0"/>
              </a:rPr>
              <a:t>1. </a:t>
            </a:r>
            <a:r>
              <a:rPr lang="en-US" sz="2400" dirty="0" err="1">
                <a:latin typeface="Baskerville Old Face" panose="02020602080505020303" pitchFamily="18" charset="0"/>
              </a:rPr>
              <a:t>Ukuran</a:t>
            </a:r>
            <a:r>
              <a:rPr lang="en-US" sz="2400" dirty="0">
                <a:latin typeface="Baskerville Old Face" panose="02020602080505020303" pitchFamily="18" charset="0"/>
              </a:rPr>
              <a:t> yang Kecil</a:t>
            </a:r>
            <a:endParaRPr lang="en-ID" sz="2400" dirty="0">
              <a:latin typeface="Baskerville Old Face" panose="02020602080505020303" pitchFamily="18" charset="0"/>
            </a:endParaRPr>
          </a:p>
          <a:p>
            <a:r>
              <a:rPr lang="en-ID" sz="2400" dirty="0">
                <a:latin typeface="Baskerville Old Face" panose="02020602080505020303" pitchFamily="18" charset="0"/>
              </a:rPr>
              <a:t>2. </a:t>
            </a:r>
            <a:r>
              <a:rPr lang="en-US" sz="2400" dirty="0">
                <a:latin typeface="Baskerville Old Face" panose="02020602080505020303" pitchFamily="18" charset="0"/>
              </a:rPr>
              <a:t>Memory yang </a:t>
            </a:r>
            <a:r>
              <a:rPr lang="en-US" sz="2400" dirty="0" err="1">
                <a:latin typeface="Baskerville Old Face" panose="02020602080505020303" pitchFamily="18" charset="0"/>
              </a:rPr>
              <a:t>terbatas</a:t>
            </a:r>
            <a:endParaRPr lang="en-ID" sz="2400" dirty="0">
              <a:latin typeface="Baskerville Old Face" panose="02020602080505020303" pitchFamily="18" charset="0"/>
            </a:endParaRPr>
          </a:p>
          <a:p>
            <a:r>
              <a:rPr lang="en-ID" sz="2400" dirty="0">
                <a:latin typeface="Baskerville Old Face" panose="02020602080505020303" pitchFamily="18" charset="0"/>
              </a:rPr>
              <a:t>3. </a:t>
            </a:r>
            <a:r>
              <a:rPr lang="en-US" sz="2400" dirty="0" err="1">
                <a:latin typeface="Baskerville Old Face" panose="02020602080505020303" pitchFamily="18" charset="0"/>
              </a:rPr>
              <a:t>Daya</a:t>
            </a:r>
            <a:r>
              <a:rPr lang="en-US" sz="2400" dirty="0">
                <a:latin typeface="Baskerville Old Face" panose="02020602080505020303" pitchFamily="18" charset="0"/>
              </a:rPr>
              <a:t> proses yang </a:t>
            </a:r>
            <a:r>
              <a:rPr lang="en-US" sz="2400" dirty="0" err="1">
                <a:latin typeface="Baskerville Old Face" panose="02020602080505020303" pitchFamily="18" charset="0"/>
              </a:rPr>
              <a:t>terbatas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endParaRPr lang="en-ID" sz="2400" dirty="0">
              <a:latin typeface="Baskerville Old Face" panose="02020602080505020303" pitchFamily="18" charset="0"/>
            </a:endParaRPr>
          </a:p>
          <a:p>
            <a:r>
              <a:rPr lang="en-US" sz="2400" dirty="0">
                <a:latin typeface="Baskerville Old Face" panose="02020602080505020303" pitchFamily="18" charset="0"/>
              </a:rPr>
              <a:t>4. </a:t>
            </a:r>
            <a:r>
              <a:rPr lang="en-US" sz="2400" dirty="0" err="1">
                <a:latin typeface="Baskerville Old Face" panose="02020602080505020303" pitchFamily="18" charset="0"/>
              </a:rPr>
              <a:t>Konsumsi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latin typeface="Baskerville Old Face" panose="02020602080505020303" pitchFamily="18" charset="0"/>
              </a:rPr>
              <a:t>daya</a:t>
            </a:r>
            <a:r>
              <a:rPr lang="en-US" sz="2400" dirty="0"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latin typeface="Baskerville Old Face" panose="02020602080505020303" pitchFamily="18" charset="0"/>
              </a:rPr>
              <a:t>rendah</a:t>
            </a:r>
            <a:endParaRPr lang="en-US" sz="2400" dirty="0">
              <a:latin typeface="Baskerville Old Face" panose="02020602080505020303" pitchFamily="18" charset="0"/>
            </a:endParaRPr>
          </a:p>
          <a:p>
            <a:r>
              <a:rPr lang="en-US" sz="2400" dirty="0">
                <a:latin typeface="Baskerville Old Face" panose="02020602080505020303" pitchFamily="18" charset="0"/>
              </a:rPr>
              <a:t>5. Masa </a:t>
            </a:r>
            <a:r>
              <a:rPr lang="en-US" sz="2400" dirty="0" err="1">
                <a:latin typeface="Baskerville Old Face" panose="02020602080505020303" pitchFamily="18" charset="0"/>
              </a:rPr>
              <a:t>hidup</a:t>
            </a:r>
            <a:r>
              <a:rPr lang="en-US" sz="2400" dirty="0"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latin typeface="Baskerville Old Face" panose="02020602080505020303" pitchFamily="18" charset="0"/>
              </a:rPr>
              <a:t>pendek</a:t>
            </a:r>
            <a:endParaRPr lang="en-ID" sz="2400" dirty="0">
              <a:latin typeface="Baskerville Old Face" panose="02020602080505020303" pitchFamily="18" charset="0"/>
            </a:endParaRPr>
          </a:p>
          <a:p>
            <a:endParaRPr lang="en-ID" sz="2400" dirty="0">
              <a:latin typeface="Baskerville Old Face" panose="02020602080505020303" pitchFamily="18" charset="0"/>
            </a:endParaRPr>
          </a:p>
          <a:p>
            <a:endParaRPr lang="en-ID" dirty="0">
              <a:latin typeface="Baskerville Old Face" panose="02020602080505020303" pitchFamily="18" charset="0"/>
            </a:endParaRPr>
          </a:p>
          <a:p>
            <a:endParaRPr lang="en-ID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937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2739C-4588-4EA8-8216-70938D465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Baskerville Old Face" panose="02020602080505020303" pitchFamily="18" charset="0"/>
              </a:rPr>
              <a:t>LINGKUNGAN PENGEMBANGAN</a:t>
            </a:r>
            <a:endParaRPr lang="en-ID" sz="4000" dirty="0">
              <a:latin typeface="Baskerville Old Face" panose="020206020805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6BBF5-90F9-4633-A6DB-A367DCD58295}"/>
              </a:ext>
            </a:extLst>
          </p:cNvPr>
          <p:cNvSpPr txBox="1"/>
          <p:nvPr/>
        </p:nvSpPr>
        <p:spPr>
          <a:xfrm>
            <a:off x="1371600" y="2267705"/>
            <a:ext cx="105849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skerville Old Face" panose="02020602080505020303" pitchFamily="18" charset="0"/>
              </a:rPr>
              <a:t>IDE (integrated development environment) 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 program </a:t>
            </a:r>
            <a:r>
              <a:rPr lang="en-US" sz="2000" dirty="0" err="1">
                <a:latin typeface="Baskerville Old Face" panose="02020602080505020303" pitchFamily="18" charset="0"/>
              </a:rPr>
              <a:t>komputer</a:t>
            </a:r>
            <a:r>
              <a:rPr lang="en-US" sz="2000" dirty="0">
                <a:latin typeface="Baskerville Old Face" panose="02020602080505020303" pitchFamily="18" charset="0"/>
              </a:rPr>
              <a:t> yang </a:t>
            </a:r>
            <a:r>
              <a:rPr lang="en-US" sz="2000" dirty="0" err="1">
                <a:latin typeface="Baskerville Old Face" panose="02020602080505020303" pitchFamily="18" charset="0"/>
              </a:rPr>
              <a:t>memiliki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beberapa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fasilitas</a:t>
            </a:r>
            <a:r>
              <a:rPr lang="en-US" sz="2000" dirty="0">
                <a:latin typeface="Baskerville Old Face" panose="02020602080505020303" pitchFamily="18" charset="0"/>
              </a:rPr>
              <a:t> yang </a:t>
            </a:r>
            <a:r>
              <a:rPr lang="en-US" sz="2000" dirty="0" err="1">
                <a:latin typeface="Baskerville Old Face" panose="02020602080505020303" pitchFamily="18" charset="0"/>
              </a:rPr>
              <a:t>diperlukan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dalam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pembangunan</a:t>
            </a:r>
            <a:r>
              <a:rPr lang="en-US" sz="2000" dirty="0">
                <a:latin typeface="Baskerville Old Face" panose="02020602080505020303" pitchFamily="18" charset="0"/>
              </a:rPr>
              <a:t> </a:t>
            </a:r>
            <a:r>
              <a:rPr lang="en-US" sz="2000" dirty="0" err="1">
                <a:latin typeface="Baskerville Old Face" panose="02020602080505020303" pitchFamily="18" charset="0"/>
              </a:rPr>
              <a:t>perangkat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lunak</a:t>
            </a:r>
            <a:r>
              <a:rPr lang="en-US" sz="2000" dirty="0">
                <a:latin typeface="Baskerville Old Face" panose="02020602080505020303" pitchFamily="18" charset="0"/>
              </a:rPr>
              <a:t>. </a:t>
            </a:r>
            <a:r>
              <a:rPr lang="en-US" sz="2000" dirty="0" err="1">
                <a:latin typeface="Baskerville Old Face" panose="02020602080505020303" pitchFamily="18" charset="0"/>
              </a:rPr>
              <a:t>tujuan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dari</a:t>
            </a:r>
            <a:r>
              <a:rPr lang="en-US" sz="2000" dirty="0">
                <a:latin typeface="Baskerville Old Face" panose="02020602080505020303" pitchFamily="18" charset="0"/>
              </a:rPr>
              <a:t> ide 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untuk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menyediakan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semua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utilitas</a:t>
            </a:r>
            <a:r>
              <a:rPr lang="en-US" sz="2000" dirty="0">
                <a:latin typeface="Baskerville Old Face" panose="02020602080505020303" pitchFamily="18" charset="0"/>
              </a:rPr>
              <a:t> yang </a:t>
            </a:r>
            <a:r>
              <a:rPr lang="en-US" sz="2000" dirty="0" err="1">
                <a:latin typeface="Baskerville Old Face" panose="02020602080505020303" pitchFamily="18" charset="0"/>
              </a:rPr>
              <a:t>diperlukan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dalam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membangun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perangkat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lunak</a:t>
            </a:r>
            <a:r>
              <a:rPr lang="en-US" sz="2000" dirty="0">
                <a:latin typeface="Baskerville Old Face" panose="02020602080505020303" pitchFamily="18" charset="0"/>
              </a:rPr>
              <a:t>.</a:t>
            </a:r>
            <a:endParaRPr lang="en-ID" sz="2000" dirty="0">
              <a:latin typeface="Baskerville Old Face" panose="02020602080505020303" pitchFamily="18" charset="0"/>
            </a:endParaRPr>
          </a:p>
          <a:p>
            <a:endParaRPr lang="en-ID" sz="2000" dirty="0">
              <a:latin typeface="Baskerville Old Face" panose="020206020805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BF4087-B0DF-44FF-9678-3C1066CE70F2}"/>
              </a:ext>
            </a:extLst>
          </p:cNvPr>
          <p:cNvSpPr txBox="1"/>
          <p:nvPr/>
        </p:nvSpPr>
        <p:spPr>
          <a:xfrm>
            <a:off x="1371600" y="3687149"/>
            <a:ext cx="105849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skerville Old Face" panose="02020602080505020303" pitchFamily="18" charset="0"/>
              </a:rPr>
              <a:t>IDE, </a:t>
            </a:r>
            <a:r>
              <a:rPr lang="en-US" sz="2000" dirty="0" err="1">
                <a:latin typeface="Baskerville Old Face" panose="02020602080505020303" pitchFamily="18" charset="0"/>
              </a:rPr>
              <a:t>atau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secara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bebas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dapat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diterjemahkan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sebagai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Lingkungan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Pengembangan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Terpadu</a:t>
            </a:r>
            <a:r>
              <a:rPr lang="en-US" sz="2000" dirty="0">
                <a:latin typeface="Baskerville Old Face" panose="02020602080505020303" pitchFamily="18" charset="0"/>
              </a:rPr>
              <a:t>, </a:t>
            </a:r>
            <a:r>
              <a:rPr lang="en-US" sz="2000" dirty="0" err="1">
                <a:latin typeface="Baskerville Old Face" panose="02020602080505020303" pitchFamily="18" charset="0"/>
              </a:rPr>
              <a:t>setidaknya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memiliki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fasilitas</a:t>
            </a:r>
            <a:r>
              <a:rPr lang="en-US" sz="2000" dirty="0">
                <a:latin typeface="Baskerville Old Face" panose="02020602080505020303" pitchFamily="18" charset="0"/>
              </a:rPr>
              <a:t>:</a:t>
            </a:r>
          </a:p>
          <a:p>
            <a:endParaRPr lang="en-US" sz="2000" dirty="0">
              <a:latin typeface="Baskerville Old Face" panose="02020602080505020303" pitchFamily="18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latin typeface="Baskerville Old Face" panose="02020602080505020303" pitchFamily="18" charset="0"/>
              </a:rPr>
              <a:t>Editor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Baskerville Old Face" panose="02020602080505020303" pitchFamily="18" charset="0"/>
              </a:rPr>
              <a:t>Compiler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Baskerville Old Face" panose="02020602080505020303" pitchFamily="18" charset="0"/>
              </a:rPr>
              <a:t>Linker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Baskerville Old Face" panose="02020602080505020303" pitchFamily="18" charset="0"/>
              </a:rPr>
              <a:t>Debugger</a:t>
            </a:r>
          </a:p>
        </p:txBody>
      </p:sp>
    </p:spTree>
    <p:extLst>
      <p:ext uri="{BB962C8B-B14F-4D97-AF65-F5344CB8AC3E}">
        <p14:creationId xmlns:p14="http://schemas.microsoft.com/office/powerpoint/2010/main" val="2548463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Baskerville Old Face" panose="02020602080505020303" pitchFamily="18" charset="0"/>
              </a:rPr>
              <a:t>SOFTWARE DEVELOPMENT</a:t>
            </a:r>
            <a:endParaRPr lang="en-ID" sz="4000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6738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000" dirty="0">
                <a:latin typeface="Baskerville Old Face" panose="02020602080505020303" pitchFamily="18" charset="0"/>
              </a:rPr>
              <a:t>Software Development 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 salah </a:t>
            </a:r>
            <a:r>
              <a:rPr lang="en-US" sz="2000" dirty="0" err="1">
                <a:latin typeface="Baskerville Old Face" panose="02020602080505020303" pitchFamily="18" charset="0"/>
              </a:rPr>
              <a:t>satu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tipe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proyek</a:t>
            </a:r>
            <a:r>
              <a:rPr lang="en-US" sz="2000" dirty="0">
                <a:latin typeface="Baskerville Old Face" panose="02020602080505020303" pitchFamily="18" charset="0"/>
              </a:rPr>
              <a:t> IT yang </a:t>
            </a:r>
            <a:r>
              <a:rPr lang="en-US" sz="2000" dirty="0" err="1">
                <a:latin typeface="Baskerville Old Face" panose="02020602080505020303" pitchFamily="18" charset="0"/>
              </a:rPr>
              <a:t>berfokus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pada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penciptaan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atau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pengembangan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perangkat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lunak</a:t>
            </a:r>
            <a:r>
              <a:rPr lang="en-US" sz="2000" dirty="0">
                <a:latin typeface="Baskerville Old Face" panose="02020602080505020303" pitchFamily="18" charset="0"/>
              </a:rPr>
              <a:t>. Software Development </a:t>
            </a:r>
            <a:r>
              <a:rPr lang="en-US" sz="2000" dirty="0" err="1">
                <a:latin typeface="Baskerville Old Face" panose="02020602080505020303" pitchFamily="18" charset="0"/>
              </a:rPr>
              <a:t>dapat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didetailkan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lagi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menjadi</a:t>
            </a:r>
            <a:r>
              <a:rPr lang="en-US" sz="2000" dirty="0">
                <a:latin typeface="Baskerville Old Face" panose="02020602080505020303" pitchFamily="18" charset="0"/>
              </a:rPr>
              <a:t> proses:</a:t>
            </a:r>
          </a:p>
          <a:p>
            <a:pPr fontAlgn="base"/>
            <a:endParaRPr lang="en-US" sz="2000" dirty="0">
              <a:latin typeface="Baskerville Old Face" panose="02020602080505020303" pitchFamily="18" charset="0"/>
            </a:endParaRPr>
          </a:p>
          <a:p>
            <a:pPr marL="342900" indent="-342900" fontAlgn="base">
              <a:buAutoNum type="arabicParenR"/>
            </a:pPr>
            <a:r>
              <a:rPr lang="en-US" sz="2000" dirty="0" err="1">
                <a:latin typeface="Baskerville Old Face" panose="02020602080505020303" pitchFamily="18" charset="0"/>
              </a:rPr>
              <a:t>Penciptaan</a:t>
            </a:r>
            <a:r>
              <a:rPr lang="en-US" sz="2000" dirty="0">
                <a:latin typeface="Baskerville Old Face" panose="02020602080505020303" pitchFamily="18" charset="0"/>
              </a:rPr>
              <a:t> software </a:t>
            </a:r>
            <a:r>
              <a:rPr lang="en-US" sz="2000" dirty="0" err="1">
                <a:latin typeface="Baskerville Old Face" panose="02020602080505020303" pitchFamily="18" charset="0"/>
              </a:rPr>
              <a:t>untuk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memenuhi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kebutuhan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manusia</a:t>
            </a:r>
            <a:r>
              <a:rPr lang="en-US" sz="2000" dirty="0">
                <a:latin typeface="Baskerville Old Face" panose="02020602080505020303" pitchFamily="18" charset="0"/>
              </a:rPr>
              <a:t>,</a:t>
            </a:r>
          </a:p>
          <a:p>
            <a:pPr marL="342900" indent="-342900" fontAlgn="base">
              <a:buAutoNum type="arabicParenR"/>
            </a:pPr>
            <a:r>
              <a:rPr lang="en-US" sz="2000" dirty="0" err="1">
                <a:latin typeface="Baskerville Old Face" panose="02020602080505020303" pitchFamily="18" charset="0"/>
              </a:rPr>
              <a:t>Desain</a:t>
            </a:r>
            <a:r>
              <a:rPr lang="en-US" sz="2000" dirty="0">
                <a:latin typeface="Baskerville Old Face" panose="02020602080505020303" pitchFamily="18" charset="0"/>
              </a:rPr>
              <a:t> software,</a:t>
            </a:r>
          </a:p>
          <a:p>
            <a:pPr marL="342900" indent="-342900" fontAlgn="base">
              <a:buAutoNum type="arabicParenR"/>
            </a:pPr>
            <a:r>
              <a:rPr lang="en-US" sz="2000" dirty="0" err="1">
                <a:latin typeface="Baskerville Old Face" panose="02020602080505020303" pitchFamily="18" charset="0"/>
              </a:rPr>
              <a:t>Pengembangan</a:t>
            </a:r>
            <a:r>
              <a:rPr lang="en-US" sz="2000" dirty="0">
                <a:latin typeface="Baskerville Old Face" panose="02020602080505020303" pitchFamily="18" charset="0"/>
              </a:rPr>
              <a:t> software </a:t>
            </a:r>
            <a:r>
              <a:rPr lang="en-US" sz="2000" dirty="0" err="1">
                <a:latin typeface="Baskerville Old Face" panose="02020602080505020303" pitchFamily="18" charset="0"/>
              </a:rPr>
              <a:t>aplikasi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perusahaan</a:t>
            </a:r>
            <a:r>
              <a:rPr lang="en-US" sz="2000" dirty="0">
                <a:latin typeface="Baskerville Old Face" panose="02020602080505020303" pitchFamily="18" charset="0"/>
              </a:rPr>
              <a:t>, </a:t>
            </a:r>
            <a:r>
              <a:rPr lang="en-US" sz="2000" dirty="0" err="1">
                <a:latin typeface="Baskerville Old Face" panose="02020602080505020303" pitchFamily="18" charset="0"/>
              </a:rPr>
              <a:t>atau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</a:p>
          <a:p>
            <a:pPr marL="342900" indent="-342900" fontAlgn="base">
              <a:buAutoNum type="arabicParenR"/>
            </a:pPr>
            <a:r>
              <a:rPr lang="en-US" sz="2000" dirty="0" err="1">
                <a:latin typeface="Baskerville Old Face" panose="02020602080505020303" pitchFamily="18" charset="0"/>
              </a:rPr>
              <a:t>Pengembangan</a:t>
            </a:r>
            <a:r>
              <a:rPr lang="en-US" sz="2000" dirty="0">
                <a:latin typeface="Baskerville Old Face" panose="02020602080505020303" pitchFamily="18" charset="0"/>
              </a:rPr>
              <a:t> platform (Wales, 2012).</a:t>
            </a:r>
            <a:endParaRPr lang="en-ID" sz="2000" dirty="0">
              <a:latin typeface="Baskerville Old Face" panose="02020602080505020303" pitchFamily="18" charset="0"/>
            </a:endParaRPr>
          </a:p>
          <a:p>
            <a:endParaRPr lang="en-ID" sz="2000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47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Baskerville Old Face" panose="02020602080505020303" pitchFamily="18" charset="0"/>
              </a:rPr>
              <a:t>SOFTWARE DEVELOPMENT</a:t>
            </a:r>
            <a:endParaRPr lang="en-ID" sz="4000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6738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000" dirty="0" err="1">
                <a:latin typeface="Baskerville Old Face" panose="02020602080505020303" pitchFamily="18" charset="0"/>
              </a:rPr>
              <a:t>Secara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garis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besar</a:t>
            </a:r>
            <a:r>
              <a:rPr lang="en-US" sz="2000" dirty="0">
                <a:latin typeface="Baskerville Old Face" panose="02020602080505020303" pitchFamily="18" charset="0"/>
              </a:rPr>
              <a:t> Software Development </a:t>
            </a:r>
            <a:r>
              <a:rPr lang="en-US" sz="2000" dirty="0" err="1">
                <a:latin typeface="Baskerville Old Face" panose="02020602080505020303" pitchFamily="18" charset="0"/>
              </a:rPr>
              <a:t>terbagi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menjadi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beberapa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tahapan</a:t>
            </a:r>
            <a:r>
              <a:rPr lang="en-US" sz="2000" dirty="0">
                <a:latin typeface="Baskerville Old Face" panose="02020602080505020303" pitchFamily="18" charset="0"/>
              </a:rPr>
              <a:t>, </a:t>
            </a:r>
            <a:r>
              <a:rPr lang="en-US" sz="2000" dirty="0" err="1">
                <a:latin typeface="Baskerville Old Face" panose="02020602080505020303" pitchFamily="18" charset="0"/>
              </a:rPr>
              <a:t>yaitu</a:t>
            </a:r>
            <a:r>
              <a:rPr lang="en-US" sz="2000" dirty="0">
                <a:latin typeface="Baskerville Old Face" panose="02020602080505020303" pitchFamily="18" charset="0"/>
              </a:rPr>
              <a:t>:</a:t>
            </a:r>
            <a:endParaRPr lang="en-ID" sz="2000" dirty="0">
              <a:latin typeface="Baskerville Old Face" panose="02020602080505020303" pitchFamily="18" charset="0"/>
            </a:endParaRPr>
          </a:p>
          <a:p>
            <a:pPr fontAlgn="base"/>
            <a:endParaRPr lang="en-US" sz="2000" dirty="0">
              <a:latin typeface="Baskerville Old Face" panose="02020602080505020303" pitchFamily="18" charset="0"/>
            </a:endParaRP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Planning</a:t>
            </a: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Requirement and Specification</a:t>
            </a:r>
            <a:endParaRPr lang="en-ID" sz="2000" dirty="0">
              <a:latin typeface="Baskerville Old Face" panose="02020602080505020303" pitchFamily="18" charset="0"/>
            </a:endParaRPr>
          </a:p>
          <a:p>
            <a:pPr marL="342900" indent="-342900" fontAlgn="base">
              <a:buFontTx/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Architecture and Design</a:t>
            </a:r>
            <a:endParaRPr lang="en-ID" sz="2000" dirty="0">
              <a:latin typeface="Baskerville Old Face" panose="02020602080505020303" pitchFamily="18" charset="0"/>
            </a:endParaRP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Implementation and Testing</a:t>
            </a: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Deployment and Maintenance</a:t>
            </a:r>
          </a:p>
          <a:p>
            <a:pPr marL="342900" indent="-342900" fontAlgn="base">
              <a:buAutoNum type="arabicParenR"/>
            </a:pPr>
            <a:endParaRPr lang="en-US" sz="2000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14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132D-53B4-4E7F-80DE-1DA87252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Baskerville Old Face" panose="02020602080505020303" pitchFamily="18" charset="0"/>
              </a:rPr>
              <a:t>SOFTWARE DEVELOPMENT</a:t>
            </a:r>
            <a:endParaRPr lang="en-ID" sz="4000" b="1" dirty="0">
              <a:latin typeface="Baskerville Old Face" panose="020206020805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99E2E-84C5-429C-872D-960ABEBAC15C}"/>
              </a:ext>
            </a:extLst>
          </p:cNvPr>
          <p:cNvSpPr txBox="1"/>
          <p:nvPr/>
        </p:nvSpPr>
        <p:spPr>
          <a:xfrm>
            <a:off x="1371600" y="2171700"/>
            <a:ext cx="67387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sz="2000" dirty="0" err="1">
                <a:latin typeface="Baskerville Old Face" panose="02020602080505020303" pitchFamily="18" charset="0"/>
              </a:rPr>
              <a:t>Beberapa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metode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dibuat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untuk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menerapkan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tahapan-tahapan</a:t>
            </a:r>
            <a:r>
              <a:rPr lang="en-US" sz="2000" dirty="0">
                <a:latin typeface="Baskerville Old Face" panose="02020602080505020303" pitchFamily="18" charset="0"/>
              </a:rPr>
              <a:t> di </a:t>
            </a:r>
            <a:r>
              <a:rPr lang="en-US" sz="2000" dirty="0" err="1">
                <a:latin typeface="Baskerville Old Face" panose="02020602080505020303" pitchFamily="18" charset="0"/>
              </a:rPr>
              <a:t>atas</a:t>
            </a:r>
            <a:r>
              <a:rPr lang="en-US" sz="2000" dirty="0">
                <a:latin typeface="Baskerville Old Face" panose="02020602080505020303" pitchFamily="18" charset="0"/>
              </a:rPr>
              <a:t>, di </a:t>
            </a:r>
            <a:r>
              <a:rPr lang="en-US" sz="2000" dirty="0" err="1">
                <a:latin typeface="Baskerville Old Face" panose="02020602080505020303" pitchFamily="18" charset="0"/>
              </a:rPr>
              <a:t>antaranya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n-US" sz="2000" dirty="0" err="1">
                <a:latin typeface="Baskerville Old Face" panose="02020602080505020303" pitchFamily="18" charset="0"/>
              </a:rPr>
              <a:t>adalah</a:t>
            </a:r>
            <a:r>
              <a:rPr lang="en-US" sz="2000" dirty="0">
                <a:latin typeface="Baskerville Old Face" panose="02020602080505020303" pitchFamily="18" charset="0"/>
              </a:rPr>
              <a:t>:</a:t>
            </a:r>
            <a:endParaRPr lang="en-ID" sz="2000" dirty="0">
              <a:latin typeface="Baskerville Old Face" panose="02020602080505020303" pitchFamily="18" charset="0"/>
            </a:endParaRPr>
          </a:p>
          <a:p>
            <a:pPr fontAlgn="base"/>
            <a:endParaRPr lang="en-US" sz="2000" dirty="0">
              <a:latin typeface="Baskerville Old Face" panose="02020602080505020303" pitchFamily="18" charset="0"/>
            </a:endParaRP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Waterfall</a:t>
            </a:r>
          </a:p>
          <a:p>
            <a:pPr marL="342900" indent="-342900" fontAlgn="base">
              <a:buAutoNum type="arabicParenR"/>
            </a:pPr>
            <a:r>
              <a:rPr lang="en-ID" sz="2000" dirty="0">
                <a:latin typeface="Baskerville Old Face" panose="02020602080505020303" pitchFamily="18" charset="0"/>
              </a:rPr>
              <a:t>Prototype</a:t>
            </a: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Incremental</a:t>
            </a:r>
          </a:p>
          <a:p>
            <a:pPr marL="342900" indent="-342900" fontAlgn="base">
              <a:buAutoNum type="arabicParenR"/>
            </a:pPr>
            <a:r>
              <a:rPr lang="en-US" sz="2000" dirty="0">
                <a:latin typeface="Baskerville Old Face" panose="02020602080505020303" pitchFamily="18" charset="0"/>
              </a:rPr>
              <a:t>Spiral</a:t>
            </a:r>
          </a:p>
          <a:p>
            <a:pPr marL="342900" indent="-342900" fontAlgn="base">
              <a:buAutoNum type="arabicParenR"/>
            </a:pPr>
            <a:endParaRPr lang="en-US" sz="2000" dirty="0">
              <a:latin typeface="Baskerville Old Face" panose="020206020805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FED6F6-77D5-4D79-BF38-F8FC4C6E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50" y="1633952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62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D48FA-FE6D-4C38-8E0B-6D91172F6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009" y="346038"/>
            <a:ext cx="10760425" cy="1485900"/>
          </a:xfrm>
        </p:spPr>
        <p:txBody>
          <a:bodyPr/>
          <a:lstStyle/>
          <a:p>
            <a:r>
              <a:rPr lang="en-US" b="1" dirty="0">
                <a:latin typeface="Baskerville Old Face" panose="02020602080505020303" pitchFamily="18" charset="0"/>
              </a:rPr>
              <a:t>ARSITEKTUR SISTEM OPERASI MOBILE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63880B-7CF8-46A0-876A-168AC932A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280" y="1088988"/>
            <a:ext cx="7010879" cy="520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62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121</TotalTime>
  <Words>460</Words>
  <Application>Microsoft Office PowerPoint</Application>
  <PresentationFormat>Widescreen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Baskerville Old Face</vt:lpstr>
      <vt:lpstr>Franklin Gothic Book</vt:lpstr>
      <vt:lpstr>Crop</vt:lpstr>
      <vt:lpstr>PEMROGRMAN MOBILE 2</vt:lpstr>
      <vt:lpstr>NAMA KELOMPOK :</vt:lpstr>
      <vt:lpstr>Apasih itu pemrograman mobile ??</vt:lpstr>
      <vt:lpstr>Sistem operasi perangkat bergerak </vt:lpstr>
      <vt:lpstr>LINGKUNGAN PENGEMBANGAN</vt:lpstr>
      <vt:lpstr>SOFTWARE DEVELOPMENT</vt:lpstr>
      <vt:lpstr>SOFTWARE DEVELOPMENT</vt:lpstr>
      <vt:lpstr>SOFTWARE DEVELOPMENT</vt:lpstr>
      <vt:lpstr>ARSITEKTUR SISTEM OPERASI MOBILE</vt:lpstr>
      <vt:lpstr>ARSITEKTUR SISTEM OPERASI MOBILE</vt:lpstr>
      <vt:lpstr>ARSITEKTUR SISTEM OPERASI MOBILE</vt:lpstr>
      <vt:lpstr>VERSI-VERSI SISTEM OPERASI MOBILE</vt:lpstr>
      <vt:lpstr>PERBANDINGAN SISTEM OPERASI MOBILE</vt:lpstr>
      <vt:lpstr>PERBANDINGAN SISTEM OPERASI MOBILE</vt:lpstr>
      <vt:lpstr>KELEBIHAN DAN KEKURANGAN SISTEM OPERASI MOBILE</vt:lpstr>
      <vt:lpstr>KELEBIHAN DAN KEKURANGAN SISTEM OPERASI MOBILE</vt:lpstr>
      <vt:lpstr>PENGEMBANGAN APLIKASI MOBILE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PEMROGRMAN MOBILE 2</dc:title>
  <dc:creator>Rilas Agung</dc:creator>
  <cp:lastModifiedBy>Rilas Agung</cp:lastModifiedBy>
  <cp:revision>16</cp:revision>
  <dcterms:created xsi:type="dcterms:W3CDTF">2017-10-15T05:12:50Z</dcterms:created>
  <dcterms:modified xsi:type="dcterms:W3CDTF">2017-10-15T07:14:47Z</dcterms:modified>
</cp:coreProperties>
</file>